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78"/>
  </p:notesMasterIdLst>
  <p:sldIdLst>
    <p:sldId id="256" r:id="rId2"/>
    <p:sldId id="369" r:id="rId3"/>
    <p:sldId id="310" r:id="rId4"/>
    <p:sldId id="257" r:id="rId5"/>
    <p:sldId id="258" r:id="rId6"/>
    <p:sldId id="308" r:id="rId7"/>
    <p:sldId id="259" r:id="rId8"/>
    <p:sldId id="315" r:id="rId9"/>
    <p:sldId id="316" r:id="rId10"/>
    <p:sldId id="309" r:id="rId11"/>
    <p:sldId id="307" r:id="rId12"/>
    <p:sldId id="261" r:id="rId13"/>
    <p:sldId id="262" r:id="rId14"/>
    <p:sldId id="264" r:id="rId15"/>
    <p:sldId id="263" r:id="rId16"/>
    <p:sldId id="266" r:id="rId17"/>
    <p:sldId id="322" r:id="rId18"/>
    <p:sldId id="323" r:id="rId19"/>
    <p:sldId id="324" r:id="rId20"/>
    <p:sldId id="325" r:id="rId21"/>
    <p:sldId id="267" r:id="rId22"/>
    <p:sldId id="268" r:id="rId23"/>
    <p:sldId id="357" r:id="rId24"/>
    <p:sldId id="360" r:id="rId25"/>
    <p:sldId id="362" r:id="rId26"/>
    <p:sldId id="318" r:id="rId27"/>
    <p:sldId id="319" r:id="rId28"/>
    <p:sldId id="320" r:id="rId29"/>
    <p:sldId id="354" r:id="rId30"/>
    <p:sldId id="269" r:id="rId31"/>
    <p:sldId id="311" r:id="rId32"/>
    <p:sldId id="333" r:id="rId33"/>
    <p:sldId id="331" r:id="rId34"/>
    <p:sldId id="332" r:id="rId35"/>
    <p:sldId id="350" r:id="rId36"/>
    <p:sldId id="351" r:id="rId37"/>
    <p:sldId id="328" r:id="rId38"/>
    <p:sldId id="329" r:id="rId39"/>
    <p:sldId id="330" r:id="rId40"/>
    <p:sldId id="326" r:id="rId41"/>
    <p:sldId id="327" r:id="rId42"/>
    <p:sldId id="375" r:id="rId43"/>
    <p:sldId id="376" r:id="rId44"/>
    <p:sldId id="273" r:id="rId45"/>
    <p:sldId id="347" r:id="rId46"/>
    <p:sldId id="370" r:id="rId47"/>
    <p:sldId id="344" r:id="rId48"/>
    <p:sldId id="274" r:id="rId49"/>
    <p:sldId id="275" r:id="rId50"/>
    <p:sldId id="312" r:id="rId51"/>
    <p:sldId id="276" r:id="rId52"/>
    <p:sldId id="321" r:id="rId53"/>
    <p:sldId id="352" r:id="rId54"/>
    <p:sldId id="377" r:id="rId55"/>
    <p:sldId id="277" r:id="rId56"/>
    <p:sldId id="340" r:id="rId57"/>
    <p:sldId id="341" r:id="rId58"/>
    <p:sldId id="278" r:id="rId59"/>
    <p:sldId id="279" r:id="rId60"/>
    <p:sldId id="280" r:id="rId61"/>
    <p:sldId id="335" r:id="rId62"/>
    <p:sldId id="336" r:id="rId63"/>
    <p:sldId id="337" r:id="rId64"/>
    <p:sldId id="338" r:id="rId65"/>
    <p:sldId id="281" r:id="rId66"/>
    <p:sldId id="292" r:id="rId67"/>
    <p:sldId id="293" r:id="rId68"/>
    <p:sldId id="294" r:id="rId69"/>
    <p:sldId id="295" r:id="rId70"/>
    <p:sldId id="374" r:id="rId71"/>
    <p:sldId id="378" r:id="rId72"/>
    <p:sldId id="371" r:id="rId73"/>
    <p:sldId id="372" r:id="rId74"/>
    <p:sldId id="368" r:id="rId75"/>
    <p:sldId id="373" r:id="rId76"/>
    <p:sldId id="379"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836A8-1611-4849-B682-A43F055A7994}" type="datetimeFigureOut">
              <a:rPr lang="en-IN" smtClean="0"/>
              <a:pPr/>
              <a:t>16-02-2017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A108E-8D39-4BD1-A801-95907EF7921F}" type="slidenum">
              <a:rPr lang="en-IN" smtClean="0"/>
              <a:pPr/>
              <a:t>‹#›</a:t>
            </a:fld>
            <a:endParaRPr lang="en-IN"/>
          </a:p>
        </p:txBody>
      </p:sp>
    </p:spTree>
    <p:extLst>
      <p:ext uri="{BB962C8B-B14F-4D97-AF65-F5344CB8AC3E}">
        <p14:creationId xmlns:p14="http://schemas.microsoft.com/office/powerpoint/2010/main" xmlns="" val="137121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uptodate.com/contents/endomyocardial-fibrosis/abstract/35-3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uptodate.com/contents/endomyocardial-fibrosis/abstract/4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uptodate.com/contents/endomyocardial-fibrosis/abstract/44,45"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commonest form of endemic restrictive cardiomyopathy of unknown origin in the tropical and subtropical regions of the world that is characterized by dense </a:t>
            </a:r>
            <a:r>
              <a:rPr lang="en-US" sz="1200" b="0" i="0" u="none" strike="noStrike" kern="1200" baseline="0" dirty="0" err="1" smtClean="0">
                <a:solidFill>
                  <a:schemeClr val="tx1"/>
                </a:solidFill>
                <a:latin typeface="+mn-lt"/>
                <a:ea typeface="+mn-ea"/>
                <a:cs typeface="+mn-cs"/>
              </a:rPr>
              <a:t>acellular</a:t>
            </a:r>
            <a:r>
              <a:rPr lang="en-US" sz="1200" b="0" i="0" u="none" strike="noStrike" kern="1200" baseline="0" dirty="0" smtClean="0">
                <a:solidFill>
                  <a:schemeClr val="tx1"/>
                </a:solidFill>
                <a:latin typeface="+mn-lt"/>
                <a:ea typeface="+mn-ea"/>
                <a:cs typeface="+mn-cs"/>
              </a:rPr>
              <a:t> fibro-collagen tissue deposition underneath the endothelial layer of the endocardium and, to a lesser extent, in the myocardium, in the inflow tracts, and the apices of right ventricle, left ventricle, or both resulting in reduced ventricular cavity size leading to restriction of the ventricular filling.</a:t>
            </a:r>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2</a:t>
            </a:fld>
            <a:endParaRPr lang="en-IN"/>
          </a:p>
        </p:txBody>
      </p:sp>
    </p:spTree>
    <p:extLst>
      <p:ext uri="{BB962C8B-B14F-4D97-AF65-F5344CB8AC3E}">
        <p14:creationId xmlns:p14="http://schemas.microsoft.com/office/powerpoint/2010/main" xmlns="" val="1609842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17</a:t>
            </a:fld>
            <a:endParaRPr lang="en-IN"/>
          </a:p>
        </p:txBody>
      </p:sp>
    </p:spTree>
    <p:extLst>
      <p:ext uri="{BB962C8B-B14F-4D97-AF65-F5344CB8AC3E}">
        <p14:creationId xmlns:p14="http://schemas.microsoft.com/office/powerpoint/2010/main" xmlns="" val="379062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 content of lanthanides in the soil in these regions generated a new geochemical hypothesis on the generation of this disease33,56. The high content of cerium in the diet which is </a:t>
            </a:r>
            <a:r>
              <a:rPr lang="en-US" sz="1200" b="0" i="0" u="none" strike="noStrike" kern="1200" baseline="0" dirty="0" err="1" smtClean="0">
                <a:solidFill>
                  <a:schemeClr val="tx1"/>
                </a:solidFill>
                <a:latin typeface="+mn-lt"/>
                <a:ea typeface="+mn-ea"/>
                <a:cs typeface="+mn-cs"/>
              </a:rPr>
              <a:t>fibrogenic</a:t>
            </a:r>
            <a:r>
              <a:rPr lang="en-US" sz="1200" b="0" i="0" u="none" strike="noStrike" kern="1200" baseline="0" dirty="0" smtClean="0">
                <a:solidFill>
                  <a:schemeClr val="tx1"/>
                </a:solidFill>
                <a:latin typeface="+mn-lt"/>
                <a:ea typeface="+mn-ea"/>
                <a:cs typeface="+mn-cs"/>
              </a:rPr>
              <a:t> for the heart, and the process is exacerbated because of the magnesium deficiency occurring in children because of malnutrition and </a:t>
            </a:r>
            <a:r>
              <a:rPr lang="en-US" sz="1200" b="0" i="0" u="none" strike="noStrike" kern="1200" baseline="0" dirty="0" err="1" smtClean="0">
                <a:solidFill>
                  <a:schemeClr val="tx1"/>
                </a:solidFill>
                <a:latin typeface="+mn-lt"/>
                <a:ea typeface="+mn-ea"/>
                <a:cs typeface="+mn-cs"/>
              </a:rPr>
              <a:t>diarrhoeal</a:t>
            </a:r>
            <a:r>
              <a:rPr lang="en-US" sz="1200" b="0" i="0" u="none" strike="noStrike" kern="1200" baseline="0" dirty="0" smtClean="0">
                <a:solidFill>
                  <a:schemeClr val="tx1"/>
                </a:solidFill>
                <a:latin typeface="+mn-lt"/>
                <a:ea typeface="+mn-ea"/>
                <a:cs typeface="+mn-cs"/>
              </a:rPr>
              <a:t> disorders</a:t>
            </a:r>
            <a:endParaRPr lang="en-US" dirty="0" smtClean="0"/>
          </a:p>
          <a:p>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18</a:t>
            </a:fld>
            <a:endParaRPr lang="en-IN"/>
          </a:p>
        </p:txBody>
      </p:sp>
    </p:spTree>
    <p:extLst>
      <p:ext uri="{BB962C8B-B14F-4D97-AF65-F5344CB8AC3E}">
        <p14:creationId xmlns:p14="http://schemas.microsoft.com/office/powerpoint/2010/main" xmlns="" val="89155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Postmortem</a:t>
            </a:r>
            <a:r>
              <a:rPr lang="en-IN" dirty="0" smtClean="0"/>
              <a:t> heart specimen of a young boy who died</a:t>
            </a:r>
          </a:p>
          <a:p>
            <a:r>
              <a:rPr lang="en-IN" dirty="0" smtClean="0"/>
              <a:t>as a result of severe mitral regurgitation caused by left-sided</a:t>
            </a:r>
          </a:p>
          <a:p>
            <a:r>
              <a:rPr lang="en-IN" dirty="0" smtClean="0"/>
              <a:t>EMF. Black arrow indicates scar at the apex of the left ventricle.</a:t>
            </a:r>
          </a:p>
          <a:p>
            <a:r>
              <a:rPr lang="en-IN" dirty="0" smtClean="0"/>
              <a:t>Note that the left ventricle is small and the left atrium is</a:t>
            </a:r>
          </a:p>
          <a:p>
            <a:r>
              <a:rPr lang="en-IN" dirty="0" smtClean="0"/>
              <a:t>enlarged and the retracted posterior leaflet of the mitral valve is</a:t>
            </a:r>
          </a:p>
          <a:p>
            <a:r>
              <a:rPr lang="en-IN" dirty="0" smtClean="0"/>
              <a:t>involved in the fibrotic process (blue arrow).</a:t>
            </a:r>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21</a:t>
            </a:fld>
            <a:endParaRPr lang="en-IN"/>
          </a:p>
        </p:txBody>
      </p:sp>
    </p:spTree>
    <p:extLst>
      <p:ext uri="{BB962C8B-B14F-4D97-AF65-F5344CB8AC3E}">
        <p14:creationId xmlns:p14="http://schemas.microsoft.com/office/powerpoint/2010/main" xmlns="" val="383304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Severe irregular </a:t>
            </a:r>
            <a:r>
              <a:rPr lang="en-IN" dirty="0" err="1" smtClean="0"/>
              <a:t>endocardial</a:t>
            </a:r>
            <a:r>
              <a:rPr lang="en-IN" dirty="0" smtClean="0"/>
              <a:t> thickening is shown in photomicrography of a ventricle affected by</a:t>
            </a:r>
          </a:p>
          <a:p>
            <a:r>
              <a:rPr lang="en-IN" dirty="0" smtClean="0"/>
              <a:t>advanced </a:t>
            </a:r>
            <a:r>
              <a:rPr lang="en-IN" dirty="0" err="1" smtClean="0"/>
              <a:t>endomyocardial</a:t>
            </a:r>
            <a:r>
              <a:rPr lang="en-IN" dirty="0" smtClean="0"/>
              <a:t> fibrosis</a:t>
            </a:r>
          </a:p>
          <a:p>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22</a:t>
            </a:fld>
            <a:endParaRPr lang="en-IN"/>
          </a:p>
        </p:txBody>
      </p:sp>
    </p:spTree>
    <p:extLst>
      <p:ext uri="{BB962C8B-B14F-4D97-AF65-F5344CB8AC3E}">
        <p14:creationId xmlns:p14="http://schemas.microsoft.com/office/powerpoint/2010/main" xmlns="" val="162926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IN" sz="1800">
              <a:latin typeface="Arial" panose="020B0604020202020204" pitchFamily="34" charset="0"/>
            </a:endParaRPr>
          </a:p>
        </p:txBody>
      </p:sp>
      <p:sp>
        <p:nvSpPr>
          <p:cNvPr id="52227" name="Text Box 3"/>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85725" indent="-85725" defTabSz="457200"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smtClean="0">
                <a:latin typeface="Arial" panose="020B0604020202020204" pitchFamily="34" charset="0"/>
              </a:rPr>
              <a:t>Figure 6. Histology of the LA demonstrates marked fibrotic thickening of the endocardium (arrow), with proliferation of fibrous tissue in the underlying myocardium, which is consistent with endomyocardial fibrosis (Masson trichrome stain, original magnification ×50).</a:t>
            </a:r>
          </a:p>
        </p:txBody>
      </p:sp>
    </p:spTree>
    <p:extLst>
      <p:ext uri="{BB962C8B-B14F-4D97-AF65-F5344CB8AC3E}">
        <p14:creationId xmlns:p14="http://schemas.microsoft.com/office/powerpoint/2010/main" xmlns="" val="390849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7FFB4FB-0C00-441E-9E01-FF0AE198637B}" type="slidenum">
              <a:rPr lang="en-US" sz="1200">
                <a:latin typeface="Calibri" panose="020F0502020204030204" pitchFamily="34" charset="0"/>
              </a:rPr>
              <a:pPr algn="r" eaLnBrk="1" hangingPunct="1"/>
              <a:t>29</a:t>
            </a:fld>
            <a:endParaRPr lang="en-US" sz="1200">
              <a:latin typeface="Calibri" panose="020F0502020204030204" pitchFamily="34" charset="0"/>
            </a:endParaRPr>
          </a:p>
        </p:txBody>
      </p:sp>
    </p:spTree>
    <p:extLst>
      <p:ext uri="{BB962C8B-B14F-4D97-AF65-F5344CB8AC3E}">
        <p14:creationId xmlns:p14="http://schemas.microsoft.com/office/powerpoint/2010/main" xmlns="" val="258453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t>
            </a:r>
            <a:r>
              <a:rPr lang="en-US" dirty="0" err="1" smtClean="0"/>
              <a:t>rv</a:t>
            </a:r>
            <a:r>
              <a:rPr lang="en-US" dirty="0" smtClean="0"/>
              <a:t> n lv-50</a:t>
            </a:r>
          </a:p>
          <a:p>
            <a:r>
              <a:rPr lang="en-US" dirty="0" err="1" smtClean="0"/>
              <a:t>Lv</a:t>
            </a:r>
            <a:r>
              <a:rPr lang="en-US" dirty="0" smtClean="0"/>
              <a:t> 40</a:t>
            </a:r>
          </a:p>
          <a:p>
            <a:r>
              <a:rPr lang="en-US" dirty="0" err="1" smtClean="0"/>
              <a:t>Rv</a:t>
            </a:r>
            <a:r>
              <a:rPr lang="en-US" dirty="0" smtClean="0"/>
              <a:t> 10</a:t>
            </a:r>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31</a:t>
            </a:fld>
            <a:endParaRPr lang="en-IN"/>
          </a:p>
        </p:txBody>
      </p:sp>
    </p:spTree>
    <p:extLst>
      <p:ext uri="{BB962C8B-B14F-4D97-AF65-F5344CB8AC3E}">
        <p14:creationId xmlns:p14="http://schemas.microsoft.com/office/powerpoint/2010/main" xmlns="" val="63469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err="1" smtClean="0"/>
              <a:t>edema</a:t>
            </a:r>
            <a:r>
              <a:rPr lang="en-IN" sz="1200" dirty="0" smtClean="0"/>
              <a:t> [</a:t>
            </a:r>
            <a:r>
              <a:rPr lang="en-IN" sz="1200" u="sng" dirty="0" smtClean="0">
                <a:hlinkClick r:id="rId3"/>
              </a:rPr>
              <a:t>35-38</a:t>
            </a:r>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32</a:t>
            </a:fld>
            <a:endParaRPr lang="en-IN"/>
          </a:p>
        </p:txBody>
      </p:sp>
    </p:spTree>
    <p:extLst>
      <p:ext uri="{BB962C8B-B14F-4D97-AF65-F5344CB8AC3E}">
        <p14:creationId xmlns:p14="http://schemas.microsoft.com/office/powerpoint/2010/main" xmlns="" val="300793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Atrial fibrillation is common in end-stage disease and predicts a poor prognosis </a:t>
            </a:r>
          </a:p>
          <a:p>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37</a:t>
            </a:fld>
            <a:endParaRPr lang="en-IN"/>
          </a:p>
        </p:txBody>
      </p:sp>
    </p:spTree>
    <p:extLst>
      <p:ext uri="{BB962C8B-B14F-4D97-AF65-F5344CB8AC3E}">
        <p14:creationId xmlns:p14="http://schemas.microsoft.com/office/powerpoint/2010/main" xmlns="" val="45689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6F9B27-86DD-4803-835C-7B647F396F72}" type="slidenum">
              <a:rPr lang="en-US" smtClean="0"/>
              <a:pPr>
                <a:spcBef>
                  <a:spcPct val="0"/>
                </a:spcBef>
              </a:pPr>
              <a:t>42</a:t>
            </a:fld>
            <a:endParaRPr lang="en-US" smtClean="0"/>
          </a:p>
        </p:txBody>
      </p:sp>
    </p:spTree>
    <p:extLst>
      <p:ext uri="{BB962C8B-B14F-4D97-AF65-F5344CB8AC3E}">
        <p14:creationId xmlns:p14="http://schemas.microsoft.com/office/powerpoint/2010/main" xmlns="" val="229772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Difficult to understand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a:t>
            </a:r>
            <a:r>
              <a:rPr lang="en-IN" baseline="0" dirty="0" smtClean="0"/>
              <a:t> </a:t>
            </a:r>
            <a:r>
              <a:rPr lang="en-IN" sz="1200" dirty="0" smtClean="0"/>
              <a:t>Historically, one of the most intriguing aspects of the disease is its peculiar occurrence in certain pockets of the world</a:t>
            </a:r>
          </a:p>
          <a:p>
            <a:r>
              <a:rPr lang="en-IN" baseline="0" dirty="0" err="1" smtClean="0"/>
              <a:t>isease</a:t>
            </a:r>
            <a:r>
              <a:rPr lang="en-IN" baseline="0" dirty="0" smtClean="0"/>
              <a:t> has some </a:t>
            </a:r>
            <a:r>
              <a:rPr lang="en-IN" dirty="0" smtClean="0"/>
              <a:t> peculiar features  which are not </a:t>
            </a:r>
            <a:r>
              <a:rPr lang="en-IN" dirty="0" err="1" smtClean="0"/>
              <a:t>not</a:t>
            </a:r>
            <a:r>
              <a:rPr lang="en-IN" dirty="0" smtClean="0"/>
              <a:t> explained </a:t>
            </a:r>
            <a:r>
              <a:rPr lang="en-IN" dirty="0" err="1" smtClean="0"/>
              <a:t>til</a:t>
            </a:r>
            <a:r>
              <a:rPr lang="en-IN" dirty="0" smtClean="0"/>
              <a:t> now</a:t>
            </a:r>
          </a:p>
          <a:p>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3</a:t>
            </a:fld>
            <a:endParaRPr lang="en-IN"/>
          </a:p>
        </p:txBody>
      </p:sp>
    </p:spTree>
    <p:extLst>
      <p:ext uri="{BB962C8B-B14F-4D97-AF65-F5344CB8AC3E}">
        <p14:creationId xmlns:p14="http://schemas.microsoft.com/office/powerpoint/2010/main" xmlns="" val="1564861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IN" sz="1200" kern="1200" dirty="0" smtClean="0">
                <a:solidFill>
                  <a:schemeClr val="tx1"/>
                </a:solidFill>
                <a:latin typeface="+mn-lt"/>
                <a:ea typeface="+mn-ea"/>
                <a:cs typeface="+mn-cs"/>
              </a:rPr>
              <a:t>obliteration of the right ventricle with reduction of cavity volume, tricuspid annulus dilatation,</a:t>
            </a:r>
            <a:endParaRPr lang="en-IN" dirty="0" smtClean="0"/>
          </a:p>
          <a:p>
            <a:pPr rtl="0" eaLnBrk="1" latinLnBrk="0" hangingPunct="1"/>
            <a:r>
              <a:rPr lang="en-IN" sz="1200" kern="1200" dirty="0" smtClean="0">
                <a:solidFill>
                  <a:schemeClr val="tx1"/>
                </a:solidFill>
                <a:latin typeface="+mn-lt"/>
                <a:ea typeface="+mn-ea"/>
                <a:cs typeface="+mn-cs"/>
              </a:rPr>
              <a:t>aneurismal right atrium with spontaneous contrast. There is compression of the left cavities,</a:t>
            </a:r>
          </a:p>
          <a:p>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44</a:t>
            </a:fld>
            <a:endParaRPr lang="en-IN"/>
          </a:p>
        </p:txBody>
      </p:sp>
    </p:spTree>
    <p:extLst>
      <p:ext uri="{BB962C8B-B14F-4D97-AF65-F5344CB8AC3E}">
        <p14:creationId xmlns:p14="http://schemas.microsoft.com/office/powerpoint/2010/main" xmlns="" val="4144901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right </a:t>
            </a:r>
            <a:r>
              <a:rPr lang="en-US" sz="1200" b="0" i="0" u="none" strike="noStrike" kern="1200" baseline="0" dirty="0" err="1" smtClean="0">
                <a:solidFill>
                  <a:schemeClr val="tx1"/>
                </a:solidFill>
                <a:latin typeface="+mn-lt"/>
                <a:ea typeface="+mn-ea"/>
                <a:cs typeface="+mn-cs"/>
              </a:rPr>
              <a:t>ventricularEMF</a:t>
            </a:r>
            <a:r>
              <a:rPr lang="en-US" sz="1200" b="0" i="0" u="none" strike="noStrike" kern="1200" baseline="0" dirty="0" smtClean="0">
                <a:solidFill>
                  <a:schemeClr val="tx1"/>
                </a:solidFill>
                <a:latin typeface="+mn-lt"/>
                <a:ea typeface="+mn-ea"/>
                <a:cs typeface="+mn-cs"/>
              </a:rPr>
              <a:t>, the trabecular portion of the ventricle is separated from the remaining cavity by a large fibrotic </a:t>
            </a:r>
            <a:r>
              <a:rPr lang="en-US" sz="1200" b="0" i="0" u="none" strike="noStrike" kern="1200" baseline="0" dirty="0" err="1" smtClean="0">
                <a:solidFill>
                  <a:schemeClr val="tx1"/>
                </a:solidFill>
                <a:latin typeface="+mn-lt"/>
                <a:ea typeface="+mn-ea"/>
                <a:cs typeface="+mn-cs"/>
              </a:rPr>
              <a:t>endocardial</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plaque, underneath which there is myocardium of apparently normal texture [11]. This large fibrotic plaque obliterating the apex of the ventricle giving a typical appearance of mushroom and designated as “mushroom sign” which is a classical feature of EMF in echocardiography</a:t>
            </a:r>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45</a:t>
            </a:fld>
            <a:endParaRPr lang="en-IN"/>
          </a:p>
        </p:txBody>
      </p:sp>
    </p:spTree>
    <p:extLst>
      <p:ext uri="{BB962C8B-B14F-4D97-AF65-F5344CB8AC3E}">
        <p14:creationId xmlns:p14="http://schemas.microsoft.com/office/powerpoint/2010/main" xmlns="" val="332156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progressive fusion of </a:t>
            </a:r>
            <a:r>
              <a:rPr lang="en-US" sz="1200" b="0" i="0" u="none" strike="noStrike" kern="1200" baseline="0" dirty="0" err="1" smtClean="0">
                <a:solidFill>
                  <a:schemeClr val="tx1"/>
                </a:solidFill>
                <a:latin typeface="+mn-lt"/>
                <a:ea typeface="+mn-ea"/>
                <a:cs typeface="+mn-cs"/>
              </a:rPr>
              <a:t>trabeculae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the thickened endocardium and </a:t>
            </a:r>
            <a:r>
              <a:rPr lang="en-US" sz="1200" b="0" i="0" u="none" strike="noStrike" kern="1200" baseline="0" dirty="0" err="1" smtClean="0">
                <a:solidFill>
                  <a:schemeClr val="tx1"/>
                </a:solidFill>
                <a:latin typeface="+mn-lt"/>
                <a:ea typeface="+mn-ea"/>
                <a:cs typeface="+mn-cs"/>
              </a:rPr>
              <a:t>epicardium</a:t>
            </a:r>
            <a:r>
              <a:rPr lang="en-US" sz="1200" b="0" i="0" u="none" strike="noStrike" kern="1200" baseline="0" dirty="0" smtClean="0">
                <a:solidFill>
                  <a:schemeClr val="tx1"/>
                </a:solidFill>
                <a:latin typeface="+mn-lt"/>
                <a:ea typeface="+mn-ea"/>
                <a:cs typeface="+mn-cs"/>
              </a:rPr>
              <a:t> results in retraction of the ventricular cavity. There is a reduction in the distance between the </a:t>
            </a:r>
            <a:r>
              <a:rPr lang="en-US" sz="1200" b="0" i="0" u="none" strike="noStrike" kern="1200" baseline="0" dirty="0" err="1" smtClean="0">
                <a:solidFill>
                  <a:schemeClr val="tx1"/>
                </a:solidFill>
                <a:latin typeface="+mn-lt"/>
                <a:ea typeface="+mn-ea"/>
                <a:cs typeface="+mn-cs"/>
              </a:rPr>
              <a:t>epicardium</a:t>
            </a:r>
            <a:r>
              <a:rPr lang="en-US" sz="1200" b="0" i="0" u="none" strike="noStrike" kern="1200" baseline="0" dirty="0" smtClean="0">
                <a:solidFill>
                  <a:schemeClr val="tx1"/>
                </a:solidFill>
                <a:latin typeface="+mn-lt"/>
                <a:ea typeface="+mn-ea"/>
                <a:cs typeface="+mn-cs"/>
              </a:rPr>
              <a:t> and the false floor and this process is associated with pulling of the wall by the retracted tricuspid valve apparatus, resulting in the distinctive finding of advanced </a:t>
            </a:r>
            <a:r>
              <a:rPr lang="en-US" sz="1200" b="0" i="0" u="none" strike="noStrike" kern="1200" baseline="0" dirty="0" err="1" smtClean="0">
                <a:solidFill>
                  <a:schemeClr val="tx1"/>
                </a:solidFill>
                <a:latin typeface="+mn-lt"/>
                <a:ea typeface="+mn-ea"/>
                <a:cs typeface="+mn-cs"/>
              </a:rPr>
              <a:t>rightsided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EMF called “apical notch” . The “apical notch” gives the heart a shape that resembles the map of Africa, hence the designation “Heart of Africa”</a:t>
            </a:r>
            <a:endParaRPr lang="en-US" dirty="0" smtClean="0"/>
          </a:p>
          <a:p>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46</a:t>
            </a:fld>
            <a:endParaRPr lang="en-IN"/>
          </a:p>
        </p:txBody>
      </p:sp>
    </p:spTree>
    <p:extLst>
      <p:ext uri="{BB962C8B-B14F-4D97-AF65-F5344CB8AC3E}">
        <p14:creationId xmlns:p14="http://schemas.microsoft.com/office/powerpoint/2010/main" xmlns="" val="361745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fibrotic retraction of the right ventricular apex produces the typical apical dimple </a:t>
            </a:r>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47</a:t>
            </a:fld>
            <a:endParaRPr lang="en-IN"/>
          </a:p>
        </p:txBody>
      </p:sp>
    </p:spTree>
    <p:extLst>
      <p:ext uri="{BB962C8B-B14F-4D97-AF65-F5344CB8AC3E}">
        <p14:creationId xmlns:p14="http://schemas.microsoft.com/office/powerpoint/2010/main" xmlns="" val="1911563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(image 2) [</a:t>
            </a:r>
            <a:r>
              <a:rPr lang="en-IN" u="sng" dirty="0" smtClean="0">
                <a:hlinkClick r:id="rId3"/>
              </a:rPr>
              <a:t>43</a:t>
            </a:r>
            <a:r>
              <a:rPr lang="en-IN" dirty="0" smtClean="0"/>
              <a:t>].</a:t>
            </a:r>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51</a:t>
            </a:fld>
            <a:endParaRPr lang="en-IN"/>
          </a:p>
        </p:txBody>
      </p:sp>
    </p:spTree>
    <p:extLst>
      <p:ext uri="{BB962C8B-B14F-4D97-AF65-F5344CB8AC3E}">
        <p14:creationId xmlns:p14="http://schemas.microsoft.com/office/powerpoint/2010/main" xmlns="" val="2552498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typical </a:t>
            </a:r>
            <a:r>
              <a:rPr lang="en-US" sz="1200" b="0" i="0" u="none" strike="noStrike" kern="1200" baseline="0" dirty="0" err="1" smtClean="0">
                <a:solidFill>
                  <a:schemeClr val="tx1"/>
                </a:solidFill>
                <a:latin typeface="+mn-lt"/>
                <a:ea typeface="+mn-ea"/>
                <a:cs typeface="+mn-cs"/>
              </a:rPr>
              <a:t>haemodynamic</a:t>
            </a:r>
            <a:r>
              <a:rPr lang="en-US" sz="1200" b="0" i="0" u="none" strike="noStrike" kern="1200" baseline="0" dirty="0" smtClean="0">
                <a:solidFill>
                  <a:schemeClr val="tx1"/>
                </a:solidFill>
                <a:latin typeface="+mn-lt"/>
                <a:ea typeface="+mn-ea"/>
                <a:cs typeface="+mn-cs"/>
              </a:rPr>
              <a:t> finding on cardiac catheterization is the dip and plateau pattern of restrictive ventricular filling, which does not show pressure equalization between ventricles, unlike constrictive pericarditis. </a:t>
            </a:r>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52</a:t>
            </a:fld>
            <a:endParaRPr lang="en-IN"/>
          </a:p>
        </p:txBody>
      </p:sp>
    </p:spTree>
    <p:extLst>
      <p:ext uri="{BB962C8B-B14F-4D97-AF65-F5344CB8AC3E}">
        <p14:creationId xmlns:p14="http://schemas.microsoft.com/office/powerpoint/2010/main" xmlns="" val="387970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Angiography</a:t>
            </a:r>
          </a:p>
          <a:p>
            <a:r>
              <a:rPr lang="en-US" dirty="0" smtClean="0"/>
              <a:t> characteristic obliteration of the apex of the involved ventricle(s) with varying degree of AV valve regurgitation in all patients with left ventricular</a:t>
            </a:r>
          </a:p>
          <a:p>
            <a:r>
              <a:rPr lang="en-US" dirty="0" smtClean="0"/>
              <a:t>or biventricular EMF </a:t>
            </a:r>
          </a:p>
          <a:p>
            <a:endParaRPr lang="en-US" dirty="0" smtClean="0"/>
          </a:p>
          <a:p>
            <a:r>
              <a:rPr lang="en-US" dirty="0" smtClean="0"/>
              <a:t>. In patients with right ventricular involvement,</a:t>
            </a:r>
            <a:r>
              <a:rPr lang="en-US" baseline="0" dirty="0" smtClean="0"/>
              <a:t> </a:t>
            </a:r>
            <a:r>
              <a:rPr lang="en-US" dirty="0" smtClean="0"/>
              <a:t>there was obliteration of the right ventricular</a:t>
            </a:r>
            <a:r>
              <a:rPr lang="en-US" baseline="0" dirty="0" smtClean="0"/>
              <a:t> </a:t>
            </a:r>
            <a:r>
              <a:rPr lang="en-US" dirty="0" smtClean="0"/>
              <a:t>apex with dilation of the outflow tract.</a:t>
            </a:r>
            <a:r>
              <a:rPr lang="en-US" baseline="0" dirty="0" smtClean="0"/>
              <a:t> </a:t>
            </a:r>
            <a:r>
              <a:rPr lang="en-US" dirty="0" smtClean="0"/>
              <a:t>right ventricular inflow and outflow with obliteration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D01D42-20BF-457D-AC02-B9BC0E814051}" type="slidenum">
              <a:rPr lang="en-US" smtClean="0"/>
              <a:pPr/>
              <a:t>53</a:t>
            </a:fld>
            <a:endParaRPr lang="en-US"/>
          </a:p>
        </p:txBody>
      </p:sp>
    </p:spTree>
    <p:extLst>
      <p:ext uri="{BB962C8B-B14F-4D97-AF65-F5344CB8AC3E}">
        <p14:creationId xmlns:p14="http://schemas.microsoft.com/office/powerpoint/2010/main" xmlns="" val="2163306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A1BA8E-9006-4931-852A-2062B8877876}" type="slidenum">
              <a:rPr lang="en-US" smtClean="0"/>
              <a:pPr>
                <a:spcBef>
                  <a:spcPct val="0"/>
                </a:spcBef>
              </a:pPr>
              <a:t>54</a:t>
            </a:fld>
            <a:endParaRPr lang="en-US" smtClean="0"/>
          </a:p>
        </p:txBody>
      </p:sp>
    </p:spTree>
    <p:extLst>
      <p:ext uri="{BB962C8B-B14F-4D97-AF65-F5344CB8AC3E}">
        <p14:creationId xmlns:p14="http://schemas.microsoft.com/office/powerpoint/2010/main" xmlns="" val="742845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(image 3) [</a:t>
            </a:r>
            <a:r>
              <a:rPr lang="en-IN" u="sng" dirty="0" smtClean="0">
                <a:hlinkClick r:id="rId3"/>
              </a:rPr>
              <a:t>44,45</a:t>
            </a:r>
            <a:r>
              <a:rPr lang="en-IN" dirty="0" smtClean="0"/>
              <a:t>]. </a:t>
            </a:r>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55</a:t>
            </a:fld>
            <a:endParaRPr lang="en-IN"/>
          </a:p>
        </p:txBody>
      </p:sp>
    </p:spTree>
    <p:extLst>
      <p:ext uri="{BB962C8B-B14F-4D97-AF65-F5344CB8AC3E}">
        <p14:creationId xmlns:p14="http://schemas.microsoft.com/office/powerpoint/2010/main" xmlns="" val="732692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4A9155-61B5-49F6-B040-072E3F554844}" type="slidenum">
              <a:rPr lang="en-US" smtClean="0"/>
              <a:pPr>
                <a:spcBef>
                  <a:spcPct val="0"/>
                </a:spcBef>
              </a:pPr>
              <a:t>71</a:t>
            </a:fld>
            <a:endParaRPr lang="en-US" smtClean="0"/>
          </a:p>
        </p:txBody>
      </p:sp>
    </p:spTree>
    <p:extLst>
      <p:ext uri="{BB962C8B-B14F-4D97-AF65-F5344CB8AC3E}">
        <p14:creationId xmlns:p14="http://schemas.microsoft.com/office/powerpoint/2010/main" xmlns="" val="217543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JNP Davies first coined the term </a:t>
            </a:r>
            <a:r>
              <a:rPr lang="en-US" sz="1200" b="0" i="0" u="none" strike="noStrike" kern="1200" baseline="0" dirty="0" err="1" smtClean="0">
                <a:solidFill>
                  <a:schemeClr val="tx1"/>
                </a:solidFill>
                <a:latin typeface="+mn-lt"/>
                <a:ea typeface="+mn-ea"/>
                <a:cs typeface="+mn-cs"/>
              </a:rPr>
              <a:t>endomyocardial</a:t>
            </a:r>
            <a:r>
              <a:rPr lang="en-US" sz="1200" b="0" i="0" u="none" strike="noStrike" kern="1200" baseline="0" dirty="0" smtClean="0">
                <a:solidFill>
                  <a:schemeClr val="tx1"/>
                </a:solidFill>
                <a:latin typeface="+mn-lt"/>
                <a:ea typeface="+mn-ea"/>
                <a:cs typeface="+mn-cs"/>
              </a:rPr>
              <a:t> fibrosis (EMF) while working in Uganda and said that “he became convinced rightly or wrongly that he had met a new disease”6. He also discussed the initial clinical description of the disease by Bedford and </a:t>
            </a:r>
            <a:r>
              <a:rPr lang="en-US" sz="1200" b="0" i="0" u="none" strike="noStrike" kern="1200" baseline="0" dirty="0" err="1" smtClean="0">
                <a:solidFill>
                  <a:schemeClr val="tx1"/>
                </a:solidFill>
                <a:latin typeface="+mn-lt"/>
                <a:ea typeface="+mn-ea"/>
                <a:cs typeface="+mn-cs"/>
              </a:rPr>
              <a:t>Constam</a:t>
            </a:r>
            <a:r>
              <a:rPr lang="en-US" sz="1200" b="0" i="0" u="none" strike="noStrike" kern="1200" baseline="0" dirty="0" smtClean="0">
                <a:solidFill>
                  <a:schemeClr val="tx1"/>
                </a:solidFill>
                <a:latin typeface="+mn-lt"/>
                <a:ea typeface="+mn-ea"/>
                <a:cs typeface="+mn-cs"/>
              </a:rPr>
              <a:t> in 19467. </a:t>
            </a:r>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4</a:t>
            </a:fld>
            <a:endParaRPr lang="en-IN"/>
          </a:p>
        </p:txBody>
      </p:sp>
    </p:spTree>
    <p:extLst>
      <p:ext uri="{BB962C8B-B14F-4D97-AF65-F5344CB8AC3E}">
        <p14:creationId xmlns:p14="http://schemas.microsoft.com/office/powerpoint/2010/main" xmlns="" val="238019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Uganda, Nigeria, and Mozambique. The disease is increasingly recognized in other tropical and subtropical regions within 15 degrees of the equator, including India, Brazil, Colombia, and Sri Lanka.</a:t>
            </a:r>
            <a:r>
              <a:rPr lang="en-IN" baseline="30000" dirty="0" smtClean="0"/>
              <a:t>[52]</a:t>
            </a:r>
            <a:r>
              <a:rPr lang="en-IN" dirty="0" smtClean="0"/>
              <a:t> Importantly, it is also recognized in the Middle East, particularly Saudi Arabia</a:t>
            </a:r>
          </a:p>
          <a:p>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6</a:t>
            </a:fld>
            <a:endParaRPr lang="en-IN"/>
          </a:p>
        </p:txBody>
      </p:sp>
    </p:spTree>
    <p:extLst>
      <p:ext uri="{BB962C8B-B14F-4D97-AF65-F5344CB8AC3E}">
        <p14:creationId xmlns:p14="http://schemas.microsoft.com/office/powerpoint/2010/main" xmlns="" val="11397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CK </a:t>
            </a:r>
            <a:r>
              <a:rPr lang="en-US" sz="1200" b="0" i="0" u="none" strike="noStrike" kern="1200" baseline="0" dirty="0" err="1" smtClean="0">
                <a:solidFill>
                  <a:schemeClr val="tx1"/>
                </a:solidFill>
                <a:latin typeface="+mn-lt"/>
                <a:ea typeface="+mn-ea"/>
                <a:cs typeface="+mn-cs"/>
              </a:rPr>
              <a:t>Gopi</a:t>
            </a:r>
            <a:r>
              <a:rPr lang="en-US" sz="1200" b="0" i="0" u="none" strike="noStrike" kern="1200" baseline="0" dirty="0" smtClean="0">
                <a:solidFill>
                  <a:schemeClr val="tx1"/>
                </a:solidFill>
                <a:latin typeface="+mn-lt"/>
                <a:ea typeface="+mn-ea"/>
                <a:cs typeface="+mn-cs"/>
              </a:rPr>
              <a:t>, in 1962, from Trivandrum, described the specimen kept in the hospital autopsied in 1950s as a case of right ventricular </a:t>
            </a:r>
            <a:r>
              <a:rPr lang="en-US" sz="1200" b="0" i="0" u="none" strike="noStrike" kern="1200" baseline="0" dirty="0" err="1" smtClean="0">
                <a:solidFill>
                  <a:schemeClr val="tx1"/>
                </a:solidFill>
                <a:latin typeface="+mn-lt"/>
                <a:ea typeface="+mn-ea"/>
                <a:cs typeface="+mn-cs"/>
              </a:rPr>
              <a:t>endomyocardial</a:t>
            </a:r>
            <a:r>
              <a:rPr lang="en-US" sz="1200" b="0" i="0" u="none" strike="noStrike" kern="1200" baseline="0" dirty="0" smtClean="0">
                <a:solidFill>
                  <a:schemeClr val="tx1"/>
                </a:solidFill>
                <a:latin typeface="+mn-lt"/>
                <a:ea typeface="+mn-ea"/>
                <a:cs typeface="+mn-cs"/>
              </a:rPr>
              <a:t> fibrosis with right atrial thrombi1 </a:t>
            </a:r>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10</a:t>
            </a:fld>
            <a:endParaRPr lang="en-IN"/>
          </a:p>
        </p:txBody>
      </p:sp>
    </p:spTree>
    <p:extLst>
      <p:ext uri="{BB962C8B-B14F-4D97-AF65-F5344CB8AC3E}">
        <p14:creationId xmlns:p14="http://schemas.microsoft.com/office/powerpoint/2010/main" xmlns="" val="354036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Malnutrition Protein deficiency [79]</a:t>
            </a:r>
          </a:p>
          <a:p>
            <a:r>
              <a:rPr lang="en-IN" sz="1200" kern="1200" baseline="0" dirty="0" smtClean="0">
                <a:solidFill>
                  <a:schemeClr val="tx1"/>
                </a:solidFill>
                <a:latin typeface="+mn-lt"/>
                <a:ea typeface="+mn-ea"/>
                <a:cs typeface="+mn-cs"/>
              </a:rPr>
              <a:t>Magnesium deficiency [23]</a:t>
            </a:r>
          </a:p>
          <a:p>
            <a:r>
              <a:rPr lang="en-IN" sz="1200" kern="1200" baseline="0" dirty="0" smtClean="0">
                <a:solidFill>
                  <a:schemeClr val="tx1"/>
                </a:solidFill>
                <a:latin typeface="+mn-lt"/>
                <a:ea typeface="+mn-ea"/>
                <a:cs typeface="+mn-cs"/>
              </a:rPr>
              <a:t>Toxic agents Cerium [23]</a:t>
            </a:r>
          </a:p>
          <a:p>
            <a:r>
              <a:rPr lang="en-IN" sz="1200" kern="1200" baseline="0" dirty="0" smtClean="0">
                <a:solidFill>
                  <a:schemeClr val="tx1"/>
                </a:solidFill>
                <a:latin typeface="+mn-lt"/>
                <a:ea typeface="+mn-ea"/>
                <a:cs typeface="+mn-cs"/>
              </a:rPr>
              <a:t>Cassava [79,91]</a:t>
            </a:r>
          </a:p>
          <a:p>
            <a:r>
              <a:rPr lang="en-IN" sz="1200" kern="1200" baseline="0" dirty="0" smtClean="0">
                <a:solidFill>
                  <a:schemeClr val="tx1"/>
                </a:solidFill>
                <a:latin typeface="+mn-lt"/>
                <a:ea typeface="+mn-ea"/>
                <a:cs typeface="+mn-cs"/>
              </a:rPr>
              <a:t>Thorium [</a:t>
            </a:r>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11</a:t>
            </a:fld>
            <a:endParaRPr lang="en-IN"/>
          </a:p>
        </p:txBody>
      </p:sp>
    </p:spTree>
    <p:extLst>
      <p:ext uri="{BB962C8B-B14F-4D97-AF65-F5344CB8AC3E}">
        <p14:creationId xmlns:p14="http://schemas.microsoft.com/office/powerpoint/2010/main" xmlns="" val="140593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smtClean="0"/>
              <a:t>In support of the </a:t>
            </a:r>
            <a:r>
              <a:rPr lang="en-IN" sz="1200" dirty="0" err="1" smtClean="0"/>
              <a:t>eosinophilia</a:t>
            </a:r>
            <a:r>
              <a:rPr lang="en-IN" sz="1200" dirty="0" smtClean="0"/>
              <a:t> theory is the observation that                         (</a:t>
            </a:r>
            <a:r>
              <a:rPr lang="en-IN" sz="1200" dirty="0" err="1" smtClean="0"/>
              <a:t>eosinophilic</a:t>
            </a:r>
            <a:r>
              <a:rPr lang="en-IN" sz="1200" dirty="0" smtClean="0"/>
              <a:t> </a:t>
            </a:r>
            <a:r>
              <a:rPr lang="en-IN" sz="1200" dirty="0" err="1" smtClean="0"/>
              <a:t>myocarditis</a:t>
            </a:r>
            <a:r>
              <a:rPr lang="en-IN" sz="1200" dirty="0" smtClean="0"/>
              <a:t>) </a:t>
            </a:r>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12</a:t>
            </a:fld>
            <a:endParaRPr lang="en-IN"/>
          </a:p>
        </p:txBody>
      </p:sp>
    </p:spTree>
    <p:extLst>
      <p:ext uri="{BB962C8B-B14F-4D97-AF65-F5344CB8AC3E}">
        <p14:creationId xmlns:p14="http://schemas.microsoft.com/office/powerpoint/2010/main" xmlns="" val="24875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It is possible that many with EMF have had significant </a:t>
            </a:r>
            <a:r>
              <a:rPr lang="en-IN" sz="1200" dirty="0" err="1" smtClean="0"/>
              <a:t>eosinophilia</a:t>
            </a:r>
            <a:r>
              <a:rPr lang="en-IN" sz="1200" dirty="0" smtClean="0"/>
              <a:t> at one time that is not detected by the time of presentation to medical care</a:t>
            </a:r>
          </a:p>
          <a:p>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13</a:t>
            </a:fld>
            <a:endParaRPr lang="en-IN"/>
          </a:p>
        </p:txBody>
      </p:sp>
    </p:spTree>
    <p:extLst>
      <p:ext uri="{BB962C8B-B14F-4D97-AF65-F5344CB8AC3E}">
        <p14:creationId xmlns:p14="http://schemas.microsoft.com/office/powerpoint/2010/main" xmlns="" val="302255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15</a:t>
            </a:fld>
            <a:endParaRPr lang="en-IN"/>
          </a:p>
        </p:txBody>
      </p:sp>
    </p:spTree>
    <p:extLst>
      <p:ext uri="{BB962C8B-B14F-4D97-AF65-F5344CB8AC3E}">
        <p14:creationId xmlns:p14="http://schemas.microsoft.com/office/powerpoint/2010/main" xmlns="" val="262405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8438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11589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1945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198211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5050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9786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7526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56215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0597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4610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104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03014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4318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1808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997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7769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2871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2/16/2017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8334762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228600"/>
            <a:ext cx="7972758" cy="4419600"/>
          </a:xfrm>
        </p:spPr>
        <p:txBody>
          <a:bodyPr/>
          <a:lstStyle/>
          <a:p>
            <a:r>
              <a:rPr lang="en-IN" sz="3600" dirty="0" smtClean="0"/>
              <a:t>         ENDOMYOCARDIAL FIBROSIS</a:t>
            </a:r>
            <a:endParaRPr lang="en-IN" sz="3600" dirty="0"/>
          </a:p>
        </p:txBody>
      </p:sp>
      <p:sp>
        <p:nvSpPr>
          <p:cNvPr id="3" name="Subtitle 2"/>
          <p:cNvSpPr>
            <a:spLocks noGrp="1"/>
          </p:cNvSpPr>
          <p:nvPr>
            <p:ph type="subTitle" idx="1"/>
          </p:nvPr>
        </p:nvSpPr>
        <p:spPr>
          <a:xfrm>
            <a:off x="2446832" y="4777380"/>
            <a:ext cx="6620968" cy="1318620"/>
          </a:xfrm>
        </p:spPr>
        <p:txBody>
          <a:bodyPr>
            <a:normAutofit fontScale="70000" lnSpcReduction="20000"/>
          </a:bodyPr>
          <a:lstStyle/>
          <a:p>
            <a:pPr>
              <a:defRPr/>
            </a:pPr>
            <a:r>
              <a:rPr lang="en-US" dirty="0" smtClean="0">
                <a:solidFill>
                  <a:schemeClr val="bg1"/>
                </a:solidFill>
                <a:cs typeface="Times New Roman" pitchFamily="18" charset="0"/>
              </a:rPr>
              <a:t> </a:t>
            </a:r>
          </a:p>
          <a:p>
            <a:pPr>
              <a:defRPr/>
            </a:pPr>
            <a:r>
              <a:rPr lang="en-US" sz="2300" dirty="0" smtClean="0">
                <a:solidFill>
                  <a:schemeClr val="tx1"/>
                </a:solidFill>
              </a:rPr>
              <a:t>                                                                                Dr </a:t>
            </a:r>
            <a:r>
              <a:rPr lang="en-US" sz="2300" dirty="0" err="1" smtClean="0">
                <a:solidFill>
                  <a:schemeClr val="tx1"/>
                </a:solidFill>
              </a:rPr>
              <a:t>saidalavi</a:t>
            </a:r>
            <a:r>
              <a:rPr lang="en-US" sz="2300" dirty="0" smtClean="0">
                <a:solidFill>
                  <a:schemeClr val="tx1"/>
                </a:solidFill>
              </a:rPr>
              <a:t> T</a:t>
            </a:r>
            <a:endParaRPr lang="en-US" sz="2300" dirty="0" smtClean="0">
              <a:solidFill>
                <a:schemeClr val="tx1"/>
              </a:solidFill>
            </a:endParaRPr>
          </a:p>
          <a:p>
            <a:r>
              <a:rPr lang="en-US" sz="6400" dirty="0" smtClean="0">
                <a:solidFill>
                  <a:schemeClr val="tx1"/>
                </a:solidFill>
                <a:cs typeface="Times New Roman" pitchFamily="18" charset="0"/>
              </a:rPr>
              <a:t>                                                                                 </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t>In India its prevalence is highest in Kerala with very few cases reported from northern India</a:t>
            </a:r>
          </a:p>
          <a:p>
            <a:r>
              <a:rPr lang="en-IN" sz="2400" dirty="0" smtClean="0"/>
              <a:t>Kerala was once ‘the hot spot’ for this enigmatic disease</a:t>
            </a:r>
          </a:p>
          <a:p>
            <a:endParaRPr lang="en-IN" sz="2400" dirty="0" smtClean="0"/>
          </a:p>
          <a:p>
            <a:r>
              <a:rPr lang="en-IN" sz="2400" dirty="0" smtClean="0"/>
              <a:t>The epidemiology of </a:t>
            </a:r>
            <a:r>
              <a:rPr lang="en-IN" sz="2400" dirty="0" err="1" smtClean="0"/>
              <a:t>endomyocardial</a:t>
            </a:r>
            <a:r>
              <a:rPr lang="en-IN" sz="2400" dirty="0" smtClean="0"/>
              <a:t> disease, is a ‘vanishing mystery’ in the southern districts of India especially in the coastal belt of Kerala state</a:t>
            </a:r>
            <a:endParaRPr lang="en-I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dirty="0" smtClean="0"/>
              <a:t>PATHOPHYSIOLOGY</a:t>
            </a:r>
            <a:endParaRPr lang="en-IN"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IN" dirty="0" smtClean="0"/>
              <a:t> </a:t>
            </a:r>
            <a:r>
              <a:rPr lang="en-IN" sz="2600" dirty="0" smtClean="0"/>
              <a:t>Cause of the underlying fibrotic process of EMF is largely unknown</a:t>
            </a:r>
          </a:p>
          <a:p>
            <a:endParaRPr lang="en-US" dirty="0" smtClean="0"/>
          </a:p>
          <a:p>
            <a:r>
              <a:rPr lang="en-US" dirty="0" smtClean="0"/>
              <a:t>Major hypotheses</a:t>
            </a:r>
          </a:p>
          <a:p>
            <a:pPr lvl="1"/>
            <a:r>
              <a:rPr lang="en-IN" sz="2600" dirty="0" err="1" smtClean="0"/>
              <a:t>Eosinophilia</a:t>
            </a:r>
            <a:endParaRPr lang="en-IN" sz="2600" dirty="0" smtClean="0"/>
          </a:p>
          <a:p>
            <a:pPr lvl="1"/>
            <a:r>
              <a:rPr lang="en-IN" sz="2600" dirty="0" smtClean="0"/>
              <a:t>Infectious </a:t>
            </a:r>
          </a:p>
          <a:p>
            <a:pPr lvl="1"/>
            <a:r>
              <a:rPr lang="en-IN" sz="2600" dirty="0" smtClean="0"/>
              <a:t>Environmental exposure</a:t>
            </a:r>
          </a:p>
          <a:p>
            <a:pPr lvl="1"/>
            <a:r>
              <a:rPr lang="en-IN" sz="2600" dirty="0" smtClean="0"/>
              <a:t>Malnutrition</a:t>
            </a:r>
          </a:p>
          <a:p>
            <a:pPr lvl="1"/>
            <a:r>
              <a:rPr lang="en-IN" sz="2600" dirty="0" smtClean="0"/>
              <a:t>Immunologic </a:t>
            </a:r>
          </a:p>
          <a:p>
            <a:pPr lvl="1"/>
            <a:r>
              <a:rPr lang="en-IN" sz="2600" dirty="0" smtClean="0"/>
              <a:t>Genetic </a:t>
            </a:r>
          </a:p>
          <a:p>
            <a:pPr lvl="1"/>
            <a:r>
              <a:rPr lang="en-IN" sz="2600" dirty="0" smtClean="0"/>
              <a:t>Toxic agents </a:t>
            </a:r>
          </a:p>
          <a:p>
            <a:endParaRPr lang="en-IN" dirty="0" smtClean="0"/>
          </a:p>
          <a:p>
            <a:endParaRPr lang="en-IN" dirty="0"/>
          </a:p>
        </p:txBody>
      </p:sp>
      <p:pic>
        <p:nvPicPr>
          <p:cNvPr id="4" name="Picture 3"/>
          <p:cNvPicPr>
            <a:picLocks noChangeAspect="1"/>
          </p:cNvPicPr>
          <p:nvPr/>
        </p:nvPicPr>
        <p:blipFill>
          <a:blip r:embed="rId3"/>
          <a:stretch>
            <a:fillRect/>
          </a:stretch>
        </p:blipFill>
        <p:spPr>
          <a:xfrm>
            <a:off x="1751982" y="405656"/>
            <a:ext cx="5640036" cy="6046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IN" dirty="0" err="1" smtClean="0"/>
              <a:t>Eosinophilia</a:t>
            </a:r>
            <a:endParaRPr lang="en-IN" dirty="0"/>
          </a:p>
        </p:txBody>
      </p:sp>
      <p:sp>
        <p:nvSpPr>
          <p:cNvPr id="3" name="Content Placeholder 2"/>
          <p:cNvSpPr>
            <a:spLocks noGrp="1"/>
          </p:cNvSpPr>
          <p:nvPr>
            <p:ph idx="1"/>
          </p:nvPr>
        </p:nvSpPr>
        <p:spPr>
          <a:xfrm>
            <a:off x="457200" y="914400"/>
            <a:ext cx="8229600" cy="5715000"/>
          </a:xfrm>
        </p:spPr>
        <p:txBody>
          <a:bodyPr>
            <a:normAutofit fontScale="92500" lnSpcReduction="20000"/>
          </a:bodyPr>
          <a:lstStyle/>
          <a:p>
            <a:endParaRPr lang="en-IN" sz="2400" dirty="0" smtClean="0"/>
          </a:p>
          <a:p>
            <a:r>
              <a:rPr lang="en-IN" sz="2400" dirty="0" smtClean="0"/>
              <a:t>Most commonly cited etiologic link in EMF </a:t>
            </a:r>
          </a:p>
          <a:p>
            <a:endParaRPr lang="en-IN" sz="2400" dirty="0" smtClean="0"/>
          </a:p>
          <a:p>
            <a:r>
              <a:rPr lang="en-IN" sz="2400" dirty="0" smtClean="0"/>
              <a:t>EMF resembles a late stage of </a:t>
            </a:r>
            <a:r>
              <a:rPr lang="en-IN" sz="2400" dirty="0" err="1" smtClean="0"/>
              <a:t>Loeffler's</a:t>
            </a:r>
            <a:r>
              <a:rPr lang="en-IN" sz="2400" dirty="0" smtClean="0"/>
              <a:t> </a:t>
            </a:r>
            <a:r>
              <a:rPr lang="en-IN" sz="2400" dirty="0" err="1" smtClean="0"/>
              <a:t>endocarditis</a:t>
            </a:r>
            <a:r>
              <a:rPr lang="en-IN" sz="2400" dirty="0" smtClean="0"/>
              <a:t> - result from sustained </a:t>
            </a:r>
            <a:r>
              <a:rPr lang="en-IN" sz="2400" dirty="0" err="1" smtClean="0"/>
              <a:t>eosinophilia</a:t>
            </a:r>
            <a:r>
              <a:rPr lang="en-IN" sz="2400" dirty="0" smtClean="0"/>
              <a:t> in </a:t>
            </a:r>
            <a:r>
              <a:rPr lang="en-IN" sz="2400" dirty="0" err="1" smtClean="0"/>
              <a:t>hypereosinophilic</a:t>
            </a:r>
            <a:r>
              <a:rPr lang="en-IN" sz="2400" dirty="0" smtClean="0"/>
              <a:t> syndrome </a:t>
            </a:r>
          </a:p>
          <a:p>
            <a:endParaRPr lang="en-IN" sz="2400" dirty="0" smtClean="0"/>
          </a:p>
          <a:p>
            <a:r>
              <a:rPr lang="en-IN" sz="2400" dirty="0" smtClean="0"/>
              <a:t>EMF and </a:t>
            </a:r>
            <a:r>
              <a:rPr lang="en-IN" sz="2400" dirty="0" err="1" smtClean="0"/>
              <a:t>intraventricular</a:t>
            </a:r>
            <a:r>
              <a:rPr lang="en-IN" sz="2400" dirty="0" smtClean="0"/>
              <a:t> thrombosis have also been observed following a variety of other </a:t>
            </a:r>
            <a:r>
              <a:rPr lang="en-IN" sz="2400" dirty="0" err="1" smtClean="0"/>
              <a:t>eosinophilic</a:t>
            </a:r>
            <a:r>
              <a:rPr lang="en-IN" sz="2400" dirty="0" smtClean="0"/>
              <a:t> syndromes </a:t>
            </a:r>
          </a:p>
          <a:p>
            <a:pPr lvl="1"/>
            <a:endParaRPr lang="en-IN" sz="2400" dirty="0" smtClean="0"/>
          </a:p>
          <a:p>
            <a:pPr lvl="1"/>
            <a:r>
              <a:rPr lang="en-IN" sz="2400" dirty="0" smtClean="0"/>
              <a:t>hypersensitivity </a:t>
            </a:r>
            <a:r>
              <a:rPr lang="en-IN" sz="2400" dirty="0" err="1" smtClean="0"/>
              <a:t>myocarditis</a:t>
            </a:r>
            <a:r>
              <a:rPr lang="en-IN" sz="2400" dirty="0" smtClean="0"/>
              <a:t> </a:t>
            </a:r>
          </a:p>
          <a:p>
            <a:pPr lvl="1"/>
            <a:r>
              <a:rPr lang="en-IN" sz="2400" dirty="0" smtClean="0"/>
              <a:t>parasitic infections </a:t>
            </a:r>
          </a:p>
          <a:p>
            <a:pPr lvl="1"/>
            <a:r>
              <a:rPr lang="en-IN" sz="2400" dirty="0" err="1" smtClean="0"/>
              <a:t>eosinophilic</a:t>
            </a:r>
            <a:r>
              <a:rPr lang="en-IN" sz="2400" dirty="0" smtClean="0"/>
              <a:t> </a:t>
            </a:r>
            <a:r>
              <a:rPr lang="en-IN" sz="2400" dirty="0" err="1" smtClean="0"/>
              <a:t>leukemia</a:t>
            </a:r>
            <a:endParaRPr lang="en-IN" sz="2400" dirty="0" smtClean="0"/>
          </a:p>
          <a:p>
            <a:pPr lvl="1"/>
            <a:r>
              <a:rPr lang="en-IN" sz="2400" dirty="0" smtClean="0"/>
              <a:t>prolonged drug-induced </a:t>
            </a:r>
            <a:r>
              <a:rPr lang="en-IN" sz="2400" dirty="0" err="1" smtClean="0"/>
              <a:t>eosinophilia</a:t>
            </a:r>
            <a:endParaRPr lang="en-IN"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noAutofit/>
          </a:bodyPr>
          <a:lstStyle/>
          <a:p>
            <a:pPr algn="l"/>
            <a:r>
              <a:rPr lang="en-IN" sz="3600" dirty="0" err="1" smtClean="0"/>
              <a:t>Eosinophilia</a:t>
            </a:r>
            <a:endParaRPr lang="en-IN" sz="3600" dirty="0"/>
          </a:p>
        </p:txBody>
      </p:sp>
      <p:sp>
        <p:nvSpPr>
          <p:cNvPr id="3" name="Content Placeholder 2"/>
          <p:cNvSpPr>
            <a:spLocks noGrp="1"/>
          </p:cNvSpPr>
          <p:nvPr>
            <p:ph idx="1"/>
          </p:nvPr>
        </p:nvSpPr>
        <p:spPr>
          <a:xfrm>
            <a:off x="457200" y="1066800"/>
            <a:ext cx="8229600" cy="5562600"/>
          </a:xfrm>
        </p:spPr>
        <p:txBody>
          <a:bodyPr>
            <a:normAutofit fontScale="92500" lnSpcReduction="10000"/>
          </a:bodyPr>
          <a:lstStyle/>
          <a:p>
            <a:r>
              <a:rPr lang="en-IN" sz="2400" dirty="0" smtClean="0"/>
              <a:t>One study from Uganda found that 60 percent of patients with EMF had at least mild </a:t>
            </a:r>
            <a:r>
              <a:rPr lang="en-IN" sz="2400" dirty="0" err="1" smtClean="0"/>
              <a:t>eosinophilia</a:t>
            </a:r>
            <a:r>
              <a:rPr lang="en-IN" sz="2400" dirty="0" smtClean="0"/>
              <a:t> at the time of diagnosis compared to 10 percent of controls </a:t>
            </a:r>
          </a:p>
          <a:p>
            <a:pPr>
              <a:buNone/>
            </a:pPr>
            <a:r>
              <a:rPr lang="en-IN" sz="1500" dirty="0" err="1" smtClean="0"/>
              <a:t>Freers</a:t>
            </a:r>
            <a:r>
              <a:rPr lang="en-IN" sz="1500" dirty="0" smtClean="0"/>
              <a:t> J, </a:t>
            </a:r>
            <a:r>
              <a:rPr lang="en-IN" sz="1500" dirty="0" err="1" smtClean="0"/>
              <a:t>Masembe</a:t>
            </a:r>
            <a:r>
              <a:rPr lang="en-IN" sz="1500" dirty="0" smtClean="0"/>
              <a:t> V, </a:t>
            </a:r>
            <a:r>
              <a:rPr lang="en-IN" sz="1500" dirty="0" err="1" smtClean="0"/>
              <a:t>Schmauz</a:t>
            </a:r>
            <a:r>
              <a:rPr lang="en-IN" sz="1500" dirty="0" smtClean="0"/>
              <a:t> R,  </a:t>
            </a:r>
            <a:r>
              <a:rPr lang="en-IN" sz="1500" dirty="0" err="1" smtClean="0"/>
              <a:t>Endomyocardial</a:t>
            </a:r>
            <a:r>
              <a:rPr lang="en-IN" sz="1500" dirty="0" smtClean="0"/>
              <a:t> fibrosis syndrome in Uganda. Lancet 2000; 355:1994</a:t>
            </a:r>
          </a:p>
          <a:p>
            <a:r>
              <a:rPr lang="en-IN" sz="2400" dirty="0" smtClean="0"/>
              <a:t>Serum and myocardial </a:t>
            </a:r>
            <a:r>
              <a:rPr lang="en-IN" sz="2400" dirty="0" err="1" smtClean="0"/>
              <a:t>eosinophilia</a:t>
            </a:r>
            <a:r>
              <a:rPr lang="en-IN" sz="2400" dirty="0" smtClean="0"/>
              <a:t> have not been consistently demonstrated in EMF</a:t>
            </a:r>
          </a:p>
          <a:p>
            <a:endParaRPr lang="en-IN" sz="2400" dirty="0" smtClean="0"/>
          </a:p>
          <a:p>
            <a:r>
              <a:rPr lang="en-IN" sz="2400" dirty="0" smtClean="0"/>
              <a:t>In Kerala most with EMF did not have active </a:t>
            </a:r>
            <a:r>
              <a:rPr lang="en-IN" sz="2400" dirty="0" err="1" smtClean="0"/>
              <a:t>eosinophilia</a:t>
            </a:r>
            <a:r>
              <a:rPr lang="en-IN" sz="2400" dirty="0" smtClean="0"/>
              <a:t> at the time of diagnosis </a:t>
            </a:r>
          </a:p>
          <a:p>
            <a:pPr>
              <a:buNone/>
            </a:pPr>
            <a:r>
              <a:rPr lang="en-IN" sz="1400" dirty="0" err="1" smtClean="0"/>
              <a:t>Valiathan</a:t>
            </a:r>
            <a:r>
              <a:rPr lang="en-IN" sz="1400" dirty="0" smtClean="0"/>
              <a:t> SM, </a:t>
            </a:r>
            <a:r>
              <a:rPr lang="en-IN" sz="1400" dirty="0" err="1" smtClean="0"/>
              <a:t>Kartha</a:t>
            </a:r>
            <a:r>
              <a:rPr lang="en-IN" sz="1400" dirty="0" smtClean="0"/>
              <a:t> CC. </a:t>
            </a:r>
            <a:r>
              <a:rPr lang="en-IN" sz="1400" dirty="0" err="1" smtClean="0"/>
              <a:t>Endomyocardial</a:t>
            </a:r>
            <a:r>
              <a:rPr lang="en-IN" sz="1400" dirty="0" smtClean="0"/>
              <a:t> fibrosis--connexion with  myocardial levels of magnesium and cerium. </a:t>
            </a:r>
            <a:r>
              <a:rPr lang="en-IN" sz="1400" dirty="0" err="1" smtClean="0"/>
              <a:t>Int</a:t>
            </a:r>
            <a:r>
              <a:rPr lang="en-IN" sz="1400" dirty="0" smtClean="0"/>
              <a:t> J </a:t>
            </a:r>
            <a:r>
              <a:rPr lang="en-IN" sz="1400" dirty="0" err="1" smtClean="0"/>
              <a:t>Cardiol</a:t>
            </a:r>
            <a:r>
              <a:rPr lang="en-IN" sz="1400" dirty="0" smtClean="0"/>
              <a:t> 1990; 28:1</a:t>
            </a:r>
            <a:endParaRPr lang="en-IN" sz="2400" dirty="0" smtClean="0"/>
          </a:p>
          <a:p>
            <a:endParaRPr lang="en-IN" sz="2400" dirty="0" smtClean="0"/>
          </a:p>
          <a:p>
            <a:r>
              <a:rPr lang="en-IN" sz="2400" dirty="0" err="1" smtClean="0"/>
              <a:t>Endomyocardial</a:t>
            </a:r>
            <a:r>
              <a:rPr lang="en-IN" sz="2400" dirty="0" smtClean="0"/>
              <a:t> biopsies have not demonstrated </a:t>
            </a:r>
            <a:r>
              <a:rPr lang="en-IN" sz="2400" dirty="0" err="1" smtClean="0"/>
              <a:t>eosinophilia</a:t>
            </a:r>
            <a:r>
              <a:rPr lang="en-IN" sz="2400" dirty="0" smtClean="0"/>
              <a:t> in EMF </a:t>
            </a:r>
          </a:p>
          <a:p>
            <a:pPr>
              <a:buNone/>
            </a:pPr>
            <a:r>
              <a:rPr lang="en-IN" sz="1400" dirty="0" smtClean="0"/>
              <a:t>Patel AK, Ziegler JL, </a:t>
            </a:r>
            <a:r>
              <a:rPr lang="en-IN" sz="1400" dirty="0" err="1" smtClean="0"/>
              <a:t>D'Arbela</a:t>
            </a:r>
            <a:r>
              <a:rPr lang="en-IN" sz="1400" dirty="0" smtClean="0"/>
              <a:t> PG, Somers K. Familial cases of </a:t>
            </a:r>
            <a:r>
              <a:rPr lang="en-IN" sz="1400" dirty="0" err="1" smtClean="0"/>
              <a:t>endomyocardial</a:t>
            </a:r>
            <a:r>
              <a:rPr lang="en-IN" sz="1400" dirty="0" smtClean="0"/>
              <a:t> fibrosis in Uganda. Br Med J 1971; 4:331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Infectious </a:t>
            </a:r>
            <a:endParaRPr lang="en-IN" dirty="0"/>
          </a:p>
        </p:txBody>
      </p:sp>
      <p:sp>
        <p:nvSpPr>
          <p:cNvPr id="3" name="Content Placeholder 2"/>
          <p:cNvSpPr>
            <a:spLocks noGrp="1"/>
          </p:cNvSpPr>
          <p:nvPr>
            <p:ph idx="1"/>
          </p:nvPr>
        </p:nvSpPr>
        <p:spPr>
          <a:xfrm>
            <a:off x="827700" y="1853249"/>
            <a:ext cx="7249500" cy="4395158"/>
          </a:xfrm>
        </p:spPr>
        <p:txBody>
          <a:bodyPr>
            <a:normAutofit/>
          </a:bodyPr>
          <a:lstStyle/>
          <a:p>
            <a:r>
              <a:rPr lang="en-IN" sz="2400" dirty="0" smtClean="0"/>
              <a:t>Several infections have been implicated in the </a:t>
            </a:r>
            <a:r>
              <a:rPr lang="en-IN" sz="2400" dirty="0" err="1" smtClean="0"/>
              <a:t>pathophysiology</a:t>
            </a:r>
            <a:r>
              <a:rPr lang="en-IN" sz="2400" dirty="0" smtClean="0"/>
              <a:t> of EMF</a:t>
            </a:r>
          </a:p>
          <a:p>
            <a:pPr lvl="1"/>
            <a:r>
              <a:rPr lang="en-IN" sz="2400" dirty="0" smtClean="0"/>
              <a:t>Toxoplasmosis</a:t>
            </a:r>
          </a:p>
          <a:p>
            <a:pPr lvl="1"/>
            <a:r>
              <a:rPr lang="en-IN" sz="2400" dirty="0" smtClean="0"/>
              <a:t>Rheumatic fever</a:t>
            </a:r>
          </a:p>
          <a:p>
            <a:pPr lvl="1"/>
            <a:r>
              <a:rPr lang="en-IN" sz="2400" dirty="0" smtClean="0"/>
              <a:t>Malaria and </a:t>
            </a:r>
            <a:r>
              <a:rPr lang="en-IN" sz="2400" dirty="0" err="1" smtClean="0"/>
              <a:t>helminthic</a:t>
            </a:r>
            <a:r>
              <a:rPr lang="en-IN" sz="2400" dirty="0" smtClean="0"/>
              <a:t> parasites </a:t>
            </a:r>
          </a:p>
          <a:p>
            <a:r>
              <a:rPr lang="en-IN" sz="2400" dirty="0" smtClean="0"/>
              <a:t>A consistent association with one organism, however, has not been demonstrated</a:t>
            </a:r>
          </a:p>
          <a:p>
            <a:pPr lvl="0"/>
            <a:r>
              <a:rPr lang="en-IN" sz="2400" dirty="0" smtClean="0"/>
              <a:t>Many tropical countries with similar burdens of malaria and </a:t>
            </a:r>
            <a:r>
              <a:rPr lang="en-IN" sz="2400" dirty="0" err="1" smtClean="0"/>
              <a:t>filariasis</a:t>
            </a:r>
            <a:r>
              <a:rPr lang="en-IN" sz="2400" dirty="0" smtClean="0"/>
              <a:t> as Uganda and Nigeria do not have reported cases of EMF</a:t>
            </a:r>
            <a:r>
              <a:rPr lang="en-IN" dirty="0" smtClean="0"/>
              <a:t> </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IN" dirty="0" smtClean="0"/>
              <a:t>Environmental exposure </a:t>
            </a:r>
            <a:endParaRPr lang="en-IN" dirty="0"/>
          </a:p>
        </p:txBody>
      </p:sp>
      <p:sp>
        <p:nvSpPr>
          <p:cNvPr id="3" name="Content Placeholder 2"/>
          <p:cNvSpPr>
            <a:spLocks noGrp="1"/>
          </p:cNvSpPr>
          <p:nvPr>
            <p:ph idx="1"/>
          </p:nvPr>
        </p:nvSpPr>
        <p:spPr>
          <a:xfrm>
            <a:off x="457200" y="914400"/>
            <a:ext cx="8229600" cy="5943600"/>
          </a:xfrm>
        </p:spPr>
        <p:txBody>
          <a:bodyPr>
            <a:normAutofit/>
          </a:bodyPr>
          <a:lstStyle/>
          <a:p>
            <a:r>
              <a:rPr lang="en-IN" sz="2400" dirty="0" smtClean="0"/>
              <a:t>Cerium, a rare earth element, has been postulated to play a role in the pathogenesis of EMF</a:t>
            </a:r>
          </a:p>
          <a:p>
            <a:r>
              <a:rPr lang="en-IN" sz="2400" dirty="0" smtClean="0"/>
              <a:t>Cerium is abundant in the soil in areas endemic for the disease and has been shown to induce myocardial fibrosis in rodents </a:t>
            </a:r>
          </a:p>
          <a:p>
            <a:pPr>
              <a:buNone/>
            </a:pPr>
            <a:r>
              <a:rPr lang="en-IN" sz="1300" dirty="0" err="1" smtClean="0"/>
              <a:t>Valiathan</a:t>
            </a:r>
            <a:r>
              <a:rPr lang="en-IN" sz="1300" dirty="0" smtClean="0"/>
              <a:t> SM, </a:t>
            </a:r>
            <a:r>
              <a:rPr lang="en-IN" sz="1300" dirty="0" err="1" smtClean="0"/>
              <a:t>Kartha</a:t>
            </a:r>
            <a:r>
              <a:rPr lang="en-IN" sz="1300" dirty="0" smtClean="0"/>
              <a:t> CC. </a:t>
            </a:r>
            <a:r>
              <a:rPr lang="en-IN" sz="1300" dirty="0" err="1" smtClean="0"/>
              <a:t>Endomyocardial</a:t>
            </a:r>
            <a:r>
              <a:rPr lang="en-IN" sz="1300" dirty="0" smtClean="0"/>
              <a:t> fibrosis--the possible  connexion with myocardial levels of magnesium and cerium. </a:t>
            </a:r>
            <a:r>
              <a:rPr lang="en-IN" sz="1300" dirty="0" err="1" smtClean="0"/>
              <a:t>Int</a:t>
            </a:r>
            <a:r>
              <a:rPr lang="en-IN" sz="1300" dirty="0" smtClean="0"/>
              <a:t> J </a:t>
            </a:r>
            <a:r>
              <a:rPr lang="en-IN" sz="1300" dirty="0" err="1" smtClean="0"/>
              <a:t>Cardiol</a:t>
            </a:r>
            <a:r>
              <a:rPr lang="en-IN" sz="1300" dirty="0" smtClean="0"/>
              <a:t> 1990; 28:1</a:t>
            </a:r>
          </a:p>
          <a:p>
            <a:r>
              <a:rPr lang="en-IN" sz="2400" dirty="0" smtClean="0"/>
              <a:t>Serum levels of cerium are high in patients with EMF compared to controls, and it is postulated that cerium is ingested from food and contaminated soil </a:t>
            </a:r>
          </a:p>
          <a:p>
            <a:pPr>
              <a:buNone/>
            </a:pPr>
            <a:r>
              <a:rPr lang="en-IN" sz="1300" dirty="0" err="1" smtClean="0"/>
              <a:t>Eapen</a:t>
            </a:r>
            <a:r>
              <a:rPr lang="en-IN" sz="1300" dirty="0" smtClean="0"/>
              <a:t> JT, </a:t>
            </a:r>
            <a:r>
              <a:rPr lang="en-IN" sz="1300" dirty="0" err="1" smtClean="0"/>
              <a:t>Kartha</a:t>
            </a:r>
            <a:r>
              <a:rPr lang="en-IN" sz="1300" dirty="0" smtClean="0"/>
              <a:t> CC, </a:t>
            </a:r>
            <a:r>
              <a:rPr lang="en-IN" sz="1300" dirty="0" err="1" smtClean="0"/>
              <a:t>Rathinam</a:t>
            </a:r>
            <a:r>
              <a:rPr lang="en-IN" sz="1300" dirty="0" smtClean="0"/>
              <a:t> K, </a:t>
            </a:r>
            <a:r>
              <a:rPr lang="en-IN" sz="1300" dirty="0" err="1" smtClean="0"/>
              <a:t>Valiathan</a:t>
            </a:r>
            <a:r>
              <a:rPr lang="en-IN" sz="1300" dirty="0" smtClean="0"/>
              <a:t> MS. Levels of cerium in the tissues of  rats fed a magnesium-restricted and cerium-adulterated diet. Bull Environ </a:t>
            </a:r>
            <a:r>
              <a:rPr lang="en-IN" sz="1300" dirty="0" err="1" smtClean="0"/>
              <a:t>Contam</a:t>
            </a:r>
            <a:r>
              <a:rPr lang="en-IN" sz="1300" dirty="0" smtClean="0"/>
              <a:t> </a:t>
            </a:r>
            <a:r>
              <a:rPr lang="en-IN" sz="1300" dirty="0" err="1" smtClean="0"/>
              <a:t>Toxicol</a:t>
            </a:r>
            <a:r>
              <a:rPr lang="en-IN" sz="1300" dirty="0" smtClean="0"/>
              <a:t> 1996; 56:178.</a:t>
            </a:r>
          </a:p>
          <a:p>
            <a:r>
              <a:rPr lang="en-IN" sz="2400" dirty="0" smtClean="0"/>
              <a:t>Incidence of EMF is decreasing in India, which corresponds with a reduction in soil cerium that has occurred with modernization </a:t>
            </a:r>
          </a:p>
          <a:p>
            <a:pPr>
              <a:buNone/>
            </a:pPr>
            <a:r>
              <a:rPr lang="en-IN" sz="1100" dirty="0" err="1" smtClean="0"/>
              <a:t>Sivasankaran</a:t>
            </a:r>
            <a:r>
              <a:rPr lang="en-IN" sz="1100" dirty="0" smtClean="0"/>
              <a:t> S. Restrictive cardiomyopathy in India: the story of a vanishing mystery. Heart 2009; 95:9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sz="2400" dirty="0" smtClean="0"/>
              <a:t>Immunologic </a:t>
            </a:r>
          </a:p>
          <a:p>
            <a:pPr lvl="1"/>
            <a:r>
              <a:rPr lang="en-IN" sz="2000" dirty="0" smtClean="0"/>
              <a:t>anti-myosin </a:t>
            </a:r>
            <a:r>
              <a:rPr lang="en-IN" sz="2000" dirty="0" err="1" smtClean="0"/>
              <a:t>autoantibodies</a:t>
            </a:r>
            <a:r>
              <a:rPr lang="en-IN" sz="2000" dirty="0" smtClean="0"/>
              <a:t> has been demonstrated in EMF</a:t>
            </a:r>
          </a:p>
          <a:p>
            <a:endParaRPr lang="en-IN" sz="2400" dirty="0" smtClean="0"/>
          </a:p>
          <a:p>
            <a:r>
              <a:rPr lang="en-IN" sz="2400" dirty="0" smtClean="0"/>
              <a:t>Malnutrition</a:t>
            </a:r>
          </a:p>
          <a:p>
            <a:pPr lvl="1"/>
            <a:r>
              <a:rPr lang="en-IN" sz="2000" dirty="0" smtClean="0"/>
              <a:t>Protein deficiency </a:t>
            </a:r>
          </a:p>
          <a:p>
            <a:pPr lvl="1"/>
            <a:r>
              <a:rPr lang="en-IN" sz="2000" dirty="0" smtClean="0"/>
              <a:t>Magnesium deficiency </a:t>
            </a:r>
          </a:p>
          <a:p>
            <a:endParaRPr lang="en-IN" sz="2400" dirty="0" smtClean="0"/>
          </a:p>
          <a:p>
            <a:r>
              <a:rPr lang="en-IN" sz="2400" dirty="0" smtClean="0"/>
              <a:t>Toxic agents - Cassava </a:t>
            </a:r>
          </a:p>
          <a:p>
            <a:r>
              <a:rPr lang="en-IN" sz="2400" dirty="0" smtClean="0"/>
              <a:t>Genetic </a:t>
            </a:r>
          </a:p>
          <a:p>
            <a:pPr lvl="1"/>
            <a:r>
              <a:rPr lang="en-IN" sz="2000" dirty="0" smtClean="0"/>
              <a:t>A familial link has been identified in many studies; however, it is not known whether this is due to an environmental or genetic cause or both </a:t>
            </a:r>
            <a:endParaRPr lang="en-IN"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l="8962" t="13469" r="6857" b="42716"/>
          <a:stretch>
            <a:fillRect/>
          </a:stretch>
        </p:blipFill>
        <p:spPr bwMode="auto">
          <a:xfrm>
            <a:off x="0" y="304800"/>
            <a:ext cx="8432800" cy="2743200"/>
          </a:xfrm>
          <a:prstGeom prst="rect">
            <a:avLst/>
          </a:prstGeom>
          <a:noFill/>
          <a:ln w="9525">
            <a:noFill/>
            <a:miter lim="800000"/>
            <a:headEnd/>
            <a:tailEnd/>
          </a:ln>
        </p:spPr>
      </p:pic>
      <p:sp>
        <p:nvSpPr>
          <p:cNvPr id="6" name="Rectangle 5"/>
          <p:cNvSpPr/>
          <p:nvPr/>
        </p:nvSpPr>
        <p:spPr>
          <a:xfrm>
            <a:off x="228600" y="3657600"/>
            <a:ext cx="8686800" cy="1643527"/>
          </a:xfrm>
          <a:prstGeom prst="rect">
            <a:avLst/>
          </a:prstGeom>
        </p:spPr>
        <p:txBody>
          <a:bodyPr wrap="square">
            <a:spAutoFit/>
          </a:bodyPr>
          <a:lstStyle/>
          <a:p>
            <a:pPr marL="342900" lvl="0" indent="-342900">
              <a:spcBef>
                <a:spcPct val="20000"/>
              </a:spcBef>
              <a:buFont typeface="Arial" pitchFamily="34" charset="0"/>
              <a:buChar char="•"/>
            </a:pPr>
            <a:r>
              <a:rPr lang="en-IN" sz="2400" dirty="0" smtClean="0"/>
              <a:t>Background </a:t>
            </a:r>
          </a:p>
          <a:p>
            <a:pPr marL="800100" lvl="1" indent="-342900">
              <a:spcBef>
                <a:spcPct val="20000"/>
              </a:spcBef>
              <a:buFont typeface="Arial" pitchFamily="34" charset="0"/>
              <a:buChar char="•"/>
            </a:pPr>
            <a:r>
              <a:rPr lang="en-IN" sz="2400" dirty="0" smtClean="0"/>
              <a:t>To find out whether pattern of distribution of EMF in south Kerala in India is consistent with geochemical hypothesis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endParaRPr lang="en-IN" sz="2400" dirty="0" smtClean="0"/>
          </a:p>
          <a:p>
            <a:r>
              <a:rPr lang="en-IN" sz="2400" dirty="0" smtClean="0"/>
              <a:t>Patients from south Kerala who had a confirmed diagnosis of EMF during the period 1978-1994</a:t>
            </a:r>
          </a:p>
          <a:p>
            <a:r>
              <a:rPr lang="en-IN" sz="2400" dirty="0" smtClean="0"/>
              <a:t>Results - identified an area of high density of EMF comprising four </a:t>
            </a:r>
            <a:r>
              <a:rPr lang="en-IN" sz="2400" dirty="0" err="1" smtClean="0"/>
              <a:t>taluks</a:t>
            </a:r>
            <a:r>
              <a:rPr lang="en-IN" sz="2400" dirty="0" smtClean="0"/>
              <a:t> near the coastline situated within the districts of </a:t>
            </a:r>
            <a:r>
              <a:rPr lang="en-IN" sz="2400" dirty="0" err="1" smtClean="0"/>
              <a:t>Alapuzha</a:t>
            </a:r>
            <a:r>
              <a:rPr lang="en-IN" sz="2400" dirty="0" smtClean="0"/>
              <a:t>, </a:t>
            </a:r>
            <a:r>
              <a:rPr lang="en-IN" sz="2400" dirty="0" err="1" smtClean="0"/>
              <a:t>Kollam</a:t>
            </a:r>
            <a:r>
              <a:rPr lang="en-IN" sz="2400" dirty="0" smtClean="0"/>
              <a:t>, and </a:t>
            </a:r>
            <a:r>
              <a:rPr lang="en-IN" sz="2400" dirty="0" err="1" smtClean="0"/>
              <a:t>Pathanamthitta</a:t>
            </a:r>
            <a:endParaRPr lang="en-IN" sz="2400" dirty="0" smtClean="0"/>
          </a:p>
          <a:p>
            <a:endParaRPr lang="en-IN" sz="2400" dirty="0" smtClean="0"/>
          </a:p>
          <a:p>
            <a:r>
              <a:rPr lang="en-IN" sz="2400" dirty="0" smtClean="0"/>
              <a:t>Two coastal </a:t>
            </a:r>
            <a:r>
              <a:rPr lang="en-IN" sz="2400" dirty="0" err="1" smtClean="0"/>
              <a:t>taluks</a:t>
            </a:r>
            <a:r>
              <a:rPr lang="en-IN" sz="2400" dirty="0" smtClean="0"/>
              <a:t> in </a:t>
            </a:r>
            <a:r>
              <a:rPr lang="en-IN" sz="2400" dirty="0" err="1" smtClean="0"/>
              <a:t>Kollam</a:t>
            </a:r>
            <a:r>
              <a:rPr lang="en-IN" sz="2400" dirty="0" smtClean="0"/>
              <a:t> and </a:t>
            </a:r>
            <a:r>
              <a:rPr lang="en-IN" sz="2400" dirty="0" err="1" smtClean="0"/>
              <a:t>Alapuzha</a:t>
            </a:r>
            <a:r>
              <a:rPr lang="en-IN" sz="2400" dirty="0" smtClean="0"/>
              <a:t> districts are known areas of deposits of monazite elements in the state</a:t>
            </a:r>
          </a:p>
          <a:p>
            <a:r>
              <a:rPr lang="en-IN" sz="2400" dirty="0" smtClean="0"/>
              <a:t> Geographical distribution is not related to prevalence of </a:t>
            </a:r>
            <a:r>
              <a:rPr lang="en-IN" sz="2400" dirty="0" err="1" smtClean="0"/>
              <a:t>filariasis</a:t>
            </a:r>
            <a:r>
              <a:rPr lang="en-IN" sz="2400" dirty="0" smtClean="0"/>
              <a:t> and </a:t>
            </a:r>
            <a:r>
              <a:rPr lang="en-IN" sz="2400" dirty="0" err="1" smtClean="0"/>
              <a:t>eosinophilia</a:t>
            </a:r>
            <a:endParaRPr lang="en-IN" sz="2400" dirty="0" smtClean="0"/>
          </a:p>
          <a:p>
            <a:r>
              <a:rPr lang="en-IN" sz="2400" dirty="0" smtClean="0"/>
              <a:t>Conclusion - Coexistence of high density of occurrence of EMF and deposits of monazite elements support the geochemical hypothesis</a:t>
            </a:r>
          </a:p>
          <a:p>
            <a:endParaRPr lang="en-IN" sz="2400" dirty="0" smtClean="0"/>
          </a:p>
          <a:p>
            <a:endParaRPr lang="en-IN"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l="6857" t="33672" r="33164" b="27605"/>
          <a:stretch>
            <a:fillRect/>
          </a:stretch>
        </p:blipFill>
        <p:spPr bwMode="auto">
          <a:xfrm>
            <a:off x="457200" y="1524000"/>
            <a:ext cx="7931426"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700" y="2052925"/>
            <a:ext cx="7706700" cy="4195481"/>
          </a:xfrm>
        </p:spPr>
        <p:txBody>
          <a:bodyPr/>
          <a:lstStyle/>
          <a:p>
            <a:endParaRPr lang="en-US" dirty="0"/>
          </a:p>
          <a:p>
            <a:r>
              <a:rPr lang="en-US" dirty="0"/>
              <a:t>C</a:t>
            </a:r>
            <a:r>
              <a:rPr lang="en-US" dirty="0" smtClean="0"/>
              <a:t>ommonest </a:t>
            </a:r>
            <a:r>
              <a:rPr lang="en-US" dirty="0"/>
              <a:t>form of endemic restrictive cardiomyopathy of unknown origin in the tropical and subtropical </a:t>
            </a:r>
            <a:r>
              <a:rPr lang="en-US" dirty="0" smtClean="0"/>
              <a:t>regions</a:t>
            </a:r>
          </a:p>
          <a:p>
            <a:r>
              <a:rPr lang="en-US" dirty="0" smtClean="0"/>
              <a:t>Dense </a:t>
            </a:r>
            <a:r>
              <a:rPr lang="en-US" dirty="0" err="1"/>
              <a:t>acellular</a:t>
            </a:r>
            <a:r>
              <a:rPr lang="en-US" dirty="0"/>
              <a:t> fibro-collagen tissue deposition underneath the endothelial layer of the endocardium ,</a:t>
            </a:r>
            <a:r>
              <a:rPr lang="en-US" dirty="0" smtClean="0"/>
              <a:t> </a:t>
            </a:r>
            <a:r>
              <a:rPr lang="en-US" dirty="0"/>
              <a:t>inflow tracts, and the apices of right ventricle, left ventricle, or </a:t>
            </a:r>
            <a:r>
              <a:rPr lang="en-US" dirty="0" smtClean="0"/>
              <a:t>both</a:t>
            </a:r>
          </a:p>
          <a:p>
            <a:pPr marL="0" indent="0">
              <a:buNone/>
            </a:pPr>
            <a:endParaRPr lang="en-US" dirty="0" smtClean="0"/>
          </a:p>
          <a:p>
            <a:r>
              <a:rPr lang="en-US" dirty="0" smtClean="0"/>
              <a:t>Reduced </a:t>
            </a:r>
            <a:r>
              <a:rPr lang="en-US" dirty="0"/>
              <a:t>ventricular cavity size leading to restriction of the ventricular filling.</a:t>
            </a:r>
          </a:p>
        </p:txBody>
      </p:sp>
    </p:spTree>
    <p:extLst>
      <p:ext uri="{BB962C8B-B14F-4D97-AF65-F5344CB8AC3E}">
        <p14:creationId xmlns:p14="http://schemas.microsoft.com/office/powerpoint/2010/main" xmlns="" val="2695819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l="8962" t="15153" r="8962" b="14135"/>
          <a:stretch>
            <a:fillRect/>
          </a:stretch>
        </p:blipFill>
        <p:spPr bwMode="auto">
          <a:xfrm>
            <a:off x="762000" y="533400"/>
            <a:ext cx="7358743" cy="3962400"/>
          </a:xfrm>
          <a:prstGeom prst="rect">
            <a:avLst/>
          </a:prstGeom>
          <a:noFill/>
          <a:ln w="9525">
            <a:noFill/>
            <a:miter lim="800000"/>
            <a:headEnd/>
            <a:tailEnd/>
          </a:ln>
        </p:spPr>
      </p:pic>
      <p:sp>
        <p:nvSpPr>
          <p:cNvPr id="5" name="Rectangle 4"/>
          <p:cNvSpPr/>
          <p:nvPr/>
        </p:nvSpPr>
        <p:spPr>
          <a:xfrm>
            <a:off x="381000" y="5486400"/>
            <a:ext cx="8229600" cy="646331"/>
          </a:xfrm>
          <a:prstGeom prst="rect">
            <a:avLst/>
          </a:prstGeom>
        </p:spPr>
        <p:txBody>
          <a:bodyPr wrap="square">
            <a:spAutoFit/>
          </a:bodyPr>
          <a:lstStyle/>
          <a:p>
            <a:r>
              <a:rPr lang="en-IN" dirty="0" smtClean="0"/>
              <a:t>Seven southern districts of Kerala with (a) areas of high density of occurrence of </a:t>
            </a:r>
            <a:r>
              <a:rPr lang="en-IN" dirty="0" err="1" smtClean="0"/>
              <a:t>endomyocardial</a:t>
            </a:r>
            <a:r>
              <a:rPr lang="en-IN" dirty="0" smtClean="0"/>
              <a:t> fibrosis (EMF)  (b) areas with deposits of monazite</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IN" dirty="0" smtClean="0"/>
              <a:t>PATHOLOGY</a:t>
            </a:r>
            <a:endParaRPr lang="en-IN" dirty="0"/>
          </a:p>
        </p:txBody>
      </p:sp>
      <p:sp>
        <p:nvSpPr>
          <p:cNvPr id="3" name="Content Placeholder 2"/>
          <p:cNvSpPr>
            <a:spLocks noGrp="1"/>
          </p:cNvSpPr>
          <p:nvPr>
            <p:ph idx="1"/>
          </p:nvPr>
        </p:nvSpPr>
        <p:spPr>
          <a:xfrm>
            <a:off x="304800" y="884237"/>
            <a:ext cx="8382000" cy="5745163"/>
          </a:xfrm>
        </p:spPr>
        <p:txBody>
          <a:bodyPr>
            <a:normAutofit/>
          </a:bodyPr>
          <a:lstStyle/>
          <a:p>
            <a:r>
              <a:rPr lang="en-IN" sz="2400" dirty="0" smtClean="0"/>
              <a:t>Fibrosis of the right and/or left apical </a:t>
            </a:r>
            <a:r>
              <a:rPr lang="en-IN" sz="2400" dirty="0" err="1" smtClean="0"/>
              <a:t>endocardial</a:t>
            </a:r>
            <a:r>
              <a:rPr lang="en-IN" sz="2400" dirty="0" smtClean="0"/>
              <a:t> surfaces which leads to restrictive physiology </a:t>
            </a:r>
          </a:p>
          <a:p>
            <a:r>
              <a:rPr lang="en-IN" sz="2400" dirty="0" smtClean="0"/>
              <a:t>Tethering of the AV valve papillary muscles leads to significant AV valve regurgitation</a:t>
            </a:r>
          </a:p>
          <a:p>
            <a:r>
              <a:rPr lang="en-IN" sz="2400" dirty="0" smtClean="0"/>
              <a:t>Atrium of the affected ventricle is often dramatically enlarged</a:t>
            </a:r>
          </a:p>
          <a:p>
            <a:r>
              <a:rPr lang="en-IN" sz="2400" dirty="0" smtClean="0"/>
              <a:t> No primary involvement </a:t>
            </a:r>
          </a:p>
          <a:p>
            <a:pPr>
              <a:buNone/>
            </a:pPr>
            <a:r>
              <a:rPr lang="en-IN" sz="2400" dirty="0" smtClean="0"/>
              <a:t>      of extra-cardiac organs</a:t>
            </a:r>
          </a:p>
          <a:p>
            <a:r>
              <a:rPr lang="en-IN" sz="2400" dirty="0" smtClean="0"/>
              <a:t>In LVEMF fibrosis extends from </a:t>
            </a:r>
          </a:p>
          <a:p>
            <a:pPr>
              <a:buNone/>
            </a:pPr>
            <a:r>
              <a:rPr lang="en-IN" sz="2400" dirty="0" smtClean="0"/>
              <a:t>    apex to PML usually sparing AML</a:t>
            </a:r>
          </a:p>
          <a:p>
            <a:pPr>
              <a:buNone/>
            </a:pPr>
            <a:r>
              <a:rPr lang="en-IN" sz="2400" dirty="0" smtClean="0"/>
              <a:t> </a:t>
            </a:r>
          </a:p>
          <a:p>
            <a:endParaRPr lang="en-IN" sz="2400" dirty="0"/>
          </a:p>
        </p:txBody>
      </p:sp>
      <p:pic>
        <p:nvPicPr>
          <p:cNvPr id="5" name="Picture 2"/>
          <p:cNvPicPr>
            <a:picLocks noChangeAspect="1" noChangeArrowheads="1"/>
          </p:cNvPicPr>
          <p:nvPr/>
        </p:nvPicPr>
        <p:blipFill>
          <a:blip r:embed="rId3" cstate="print"/>
          <a:srcRect l="54209" t="35356" r="11066" b="22553"/>
          <a:stretch>
            <a:fillRect/>
          </a:stretch>
        </p:blipFill>
        <p:spPr bwMode="auto">
          <a:xfrm>
            <a:off x="5540673" y="4114799"/>
            <a:ext cx="3609014" cy="2734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76200" y="2052925"/>
            <a:ext cx="7010400" cy="4195481"/>
          </a:xfrm>
        </p:spPr>
        <p:txBody>
          <a:bodyPr>
            <a:normAutofit/>
          </a:bodyPr>
          <a:lstStyle/>
          <a:p>
            <a:r>
              <a:rPr lang="en-IN" sz="2400" dirty="0" smtClean="0"/>
              <a:t>Gross pathology reveals ventricular </a:t>
            </a:r>
            <a:r>
              <a:rPr lang="en-IN" sz="2400" dirty="0" err="1" smtClean="0"/>
              <a:t>endocardial</a:t>
            </a:r>
            <a:r>
              <a:rPr lang="en-IN" sz="2400" dirty="0" smtClean="0"/>
              <a:t> thickening and fibrosis often with overlying thrombus</a:t>
            </a:r>
          </a:p>
          <a:p>
            <a:pPr marL="0" indent="0">
              <a:buNone/>
            </a:pPr>
            <a:endParaRPr lang="en-IN" sz="2400" dirty="0" smtClean="0"/>
          </a:p>
          <a:p>
            <a:endParaRPr lang="en-IN" sz="2400" dirty="0" smtClean="0"/>
          </a:p>
          <a:p>
            <a:r>
              <a:rPr lang="en-IN" sz="2400" dirty="0" smtClean="0"/>
              <a:t>Histopathology demonstrates </a:t>
            </a:r>
          </a:p>
          <a:p>
            <a:pPr lvl="1"/>
            <a:r>
              <a:rPr lang="en-IN" sz="2000" dirty="0" smtClean="0"/>
              <a:t>increased type I collagen deposition</a:t>
            </a:r>
          </a:p>
          <a:p>
            <a:pPr lvl="1"/>
            <a:r>
              <a:rPr lang="en-IN" sz="2000" dirty="0" err="1" smtClean="0"/>
              <a:t>subendocardial</a:t>
            </a:r>
            <a:r>
              <a:rPr lang="en-IN" sz="2000" dirty="0" smtClean="0"/>
              <a:t> infarction</a:t>
            </a:r>
          </a:p>
          <a:p>
            <a:pPr lvl="1"/>
            <a:r>
              <a:rPr lang="en-IN" sz="2000" dirty="0" smtClean="0"/>
              <a:t>fibrosis and thrombus </a:t>
            </a:r>
            <a:endParaRPr lang="en-IN" sz="2000" dirty="0"/>
          </a:p>
        </p:txBody>
      </p:sp>
      <p:pic>
        <p:nvPicPr>
          <p:cNvPr id="4" name="Picture 2"/>
          <p:cNvPicPr>
            <a:picLocks noChangeAspect="1" noChangeArrowheads="1"/>
          </p:cNvPicPr>
          <p:nvPr/>
        </p:nvPicPr>
        <p:blipFill>
          <a:blip r:embed="rId3" cstate="print"/>
          <a:srcRect l="44739" t="38723" r="23693" b="20870"/>
          <a:stretch>
            <a:fillRect/>
          </a:stretch>
        </p:blipFill>
        <p:spPr bwMode="auto">
          <a:xfrm>
            <a:off x="5619750" y="4038600"/>
            <a:ext cx="3524250" cy="2819400"/>
          </a:xfrm>
          <a:prstGeom prst="rect">
            <a:avLst/>
          </a:prstGeom>
          <a:noFill/>
          <a:ln w="9525">
            <a:noFill/>
            <a:miter lim="800000"/>
            <a:headEnd/>
            <a:tailEnd/>
          </a:ln>
        </p:spPr>
      </p:pic>
      <p:pic>
        <p:nvPicPr>
          <p:cNvPr id="5" name="Picture 2" descr="http://www.mdconsult.com/books/bbmapAsset?appID=MDC&amp;isbn=978-0-323-08593-9&amp;eid=4-u1.0-B978-0-323-08593-9..00076-0..f075-002-9780323085939&amp;assetType=full"/>
          <p:cNvPicPr>
            <a:picLocks noChangeAspect="1" noChangeArrowheads="1"/>
          </p:cNvPicPr>
          <p:nvPr/>
        </p:nvPicPr>
        <p:blipFill>
          <a:blip r:embed="rId4"/>
          <a:srcRect/>
          <a:stretch>
            <a:fillRect/>
          </a:stretch>
        </p:blipFill>
        <p:spPr bwMode="auto">
          <a:xfrm>
            <a:off x="1143000" y="304800"/>
            <a:ext cx="6752246"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25438" y="381000"/>
            <a:ext cx="8493125"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14338">
              <a:spcBef>
                <a:spcPct val="20000"/>
              </a:spcBef>
              <a:buClr>
                <a:srgbClr val="0BD0D9"/>
              </a:buClr>
              <a:buSzPct val="9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600">
                <a:solidFill>
                  <a:schemeClr val="tx1"/>
                </a:solidFill>
                <a:latin typeface="Constantia" panose="02030602050306030303" pitchFamily="18" charset="0"/>
              </a:defRPr>
            </a:lvl1pPr>
            <a:lvl2pPr marL="742950" indent="-285750" defTabSz="414338">
              <a:spcBef>
                <a:spcPct val="20000"/>
              </a:spcBef>
              <a:buClr>
                <a:schemeClr val="accent1"/>
              </a:buClr>
              <a:buSzPct val="8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Constantia" panose="02030602050306030303" pitchFamily="18" charset="0"/>
              </a:defRPr>
            </a:lvl2pPr>
            <a:lvl3pPr marL="1143000" indent="-228600" defTabSz="414338">
              <a:spcBef>
                <a:spcPct val="20000"/>
              </a:spcBef>
              <a:buClr>
                <a:schemeClr val="accent2"/>
              </a:buClr>
              <a:buSzPct val="70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100">
                <a:solidFill>
                  <a:schemeClr val="tx1"/>
                </a:solidFill>
                <a:latin typeface="Constantia" panose="02030602050306030303" pitchFamily="18" charset="0"/>
              </a:defRPr>
            </a:lvl3pPr>
            <a:lvl4pPr marL="1600200" indent="-228600" defTabSz="414338">
              <a:spcBef>
                <a:spcPct val="20000"/>
              </a:spcBef>
              <a:buClr>
                <a:srgbClr val="0BD0D9"/>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000">
                <a:solidFill>
                  <a:schemeClr val="tx1"/>
                </a:solidFill>
                <a:latin typeface="Constantia" panose="02030602050306030303" pitchFamily="18" charset="0"/>
              </a:defRPr>
            </a:lvl4pPr>
            <a:lvl5pPr marL="2057400" indent="-228600" defTabSz="414338">
              <a:spcBef>
                <a:spcPct val="20000"/>
              </a:spcBef>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000">
                <a:solidFill>
                  <a:schemeClr val="tx1"/>
                </a:solidFill>
                <a:latin typeface="Constantia" panose="02030602050306030303" pitchFamily="18" charset="0"/>
              </a:defRPr>
            </a:lvl5pPr>
            <a:lvl6pPr marL="25146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000">
                <a:solidFill>
                  <a:schemeClr val="tx1"/>
                </a:solidFill>
                <a:latin typeface="Constantia" panose="02030602050306030303" pitchFamily="18" charset="0"/>
              </a:defRPr>
            </a:lvl6pPr>
            <a:lvl7pPr marL="29718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000">
                <a:solidFill>
                  <a:schemeClr val="tx1"/>
                </a:solidFill>
                <a:latin typeface="Constantia" panose="02030602050306030303" pitchFamily="18" charset="0"/>
              </a:defRPr>
            </a:lvl7pPr>
            <a:lvl8pPr marL="34290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000">
                <a:solidFill>
                  <a:schemeClr val="tx1"/>
                </a:solidFill>
                <a:latin typeface="Constantia" panose="02030602050306030303" pitchFamily="18" charset="0"/>
              </a:defRPr>
            </a:lvl8pPr>
            <a:lvl9pPr marL="38862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000">
                <a:solidFill>
                  <a:schemeClr val="tx1"/>
                </a:solidFill>
                <a:latin typeface="Constantia" panose="02030602050306030303" pitchFamily="18" charset="0"/>
              </a:defRPr>
            </a:lvl9pPr>
          </a:lstStyle>
          <a:p>
            <a:pPr algn="ctr" eaLnBrk="1">
              <a:lnSpc>
                <a:spcPct val="93000"/>
              </a:lnSpc>
              <a:spcBef>
                <a:spcPct val="0"/>
              </a:spcBef>
              <a:buClr>
                <a:srgbClr val="000000"/>
              </a:buClr>
              <a:buSzPct val="45000"/>
              <a:buFont typeface="Wingdings" panose="05000000000000000000" pitchFamily="2" charset="2"/>
              <a:buNone/>
            </a:pPr>
            <a:r>
              <a:rPr lang="en-GB" sz="1500" b="1" dirty="0" smtClean="0">
                <a:solidFill>
                  <a:srgbClr val="000000"/>
                </a:solidFill>
                <a:latin typeface="Arial" panose="020B0604020202020204" pitchFamily="34" charset="0"/>
              </a:rPr>
              <a:t> </a:t>
            </a:r>
            <a:r>
              <a:rPr lang="en-GB" sz="1500" dirty="0">
                <a:latin typeface="Arial" panose="020B0604020202020204" pitchFamily="34" charset="0"/>
              </a:rPr>
              <a:t>marked fibrotic thickening of the endocardium (arrow), with proliferation of fibrous tissue in the underlying myocardium, which is consistent with </a:t>
            </a:r>
            <a:r>
              <a:rPr lang="en-GB" sz="1500" dirty="0" err="1">
                <a:latin typeface="Arial" panose="020B0604020202020204" pitchFamily="34" charset="0"/>
              </a:rPr>
              <a:t>endomyocardial</a:t>
            </a:r>
            <a:r>
              <a:rPr lang="en-GB" sz="1500" dirty="0">
                <a:latin typeface="Arial" panose="020B0604020202020204" pitchFamily="34" charset="0"/>
              </a:rPr>
              <a:t> fibrosis (Masson </a:t>
            </a:r>
            <a:r>
              <a:rPr lang="en-GB" sz="1500" dirty="0" err="1">
                <a:latin typeface="Arial" panose="020B0604020202020204" pitchFamily="34" charset="0"/>
              </a:rPr>
              <a:t>trichrome</a:t>
            </a:r>
            <a:r>
              <a:rPr lang="en-GB" sz="1500" dirty="0">
                <a:latin typeface="Arial" panose="020B0604020202020204" pitchFamily="34" charset="0"/>
              </a:rPr>
              <a:t> stain, original magnification ×50).</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0" y="5716588"/>
            <a:ext cx="1957388"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120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69207" y="1195387"/>
            <a:ext cx="6567487"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1205" name="Text Box 5"/>
          <p:cNvSpPr txBox="1">
            <a:spLocks noChangeArrowheads="1"/>
          </p:cNvSpPr>
          <p:nvPr/>
        </p:nvSpPr>
        <p:spPr bwMode="auto">
          <a:xfrm>
            <a:off x="1290638" y="5972175"/>
            <a:ext cx="39179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14338">
              <a:spcBef>
                <a:spcPct val="20000"/>
              </a:spcBef>
              <a:buClr>
                <a:srgbClr val="0BD0D9"/>
              </a:buClr>
              <a:buSzPct val="95000"/>
              <a:buFont typeface="Wingdings 2" panose="05020102010507070707" pitchFamily="18" charset="2"/>
              <a:buChar char=""/>
              <a:tabLst>
                <a:tab pos="657225" algn="l"/>
                <a:tab pos="1312863" algn="l"/>
                <a:tab pos="1970088" algn="l"/>
                <a:tab pos="2627313" algn="l"/>
                <a:tab pos="3282950" algn="l"/>
              </a:tabLst>
              <a:defRPr sz="2600">
                <a:solidFill>
                  <a:schemeClr val="tx1"/>
                </a:solidFill>
                <a:latin typeface="Constantia" panose="02030602050306030303" pitchFamily="18" charset="0"/>
              </a:defRPr>
            </a:lvl1pPr>
            <a:lvl2pPr marL="742950" indent="-285750" defTabSz="414338">
              <a:spcBef>
                <a:spcPct val="20000"/>
              </a:spcBef>
              <a:buClr>
                <a:schemeClr val="accent1"/>
              </a:buClr>
              <a:buSzPct val="85000"/>
              <a:buFont typeface="Wingdings 2" panose="05020102010507070707" pitchFamily="18" charset="2"/>
              <a:buChar char=""/>
              <a:tabLst>
                <a:tab pos="657225" algn="l"/>
                <a:tab pos="1312863" algn="l"/>
                <a:tab pos="1970088" algn="l"/>
                <a:tab pos="2627313" algn="l"/>
                <a:tab pos="3282950" algn="l"/>
              </a:tabLst>
              <a:defRPr sz="2400">
                <a:solidFill>
                  <a:schemeClr val="tx1"/>
                </a:solidFill>
                <a:latin typeface="Constantia" panose="02030602050306030303" pitchFamily="18" charset="0"/>
              </a:defRPr>
            </a:lvl2pPr>
            <a:lvl3pPr marL="1143000" indent="-228600" defTabSz="414338">
              <a:spcBef>
                <a:spcPct val="20000"/>
              </a:spcBef>
              <a:buClr>
                <a:schemeClr val="accent2"/>
              </a:buClr>
              <a:buSzPct val="70000"/>
              <a:buFont typeface="Wingdings 2" panose="05020102010507070707" pitchFamily="18" charset="2"/>
              <a:buChar char=""/>
              <a:tabLst>
                <a:tab pos="657225" algn="l"/>
                <a:tab pos="1312863" algn="l"/>
                <a:tab pos="1970088" algn="l"/>
                <a:tab pos="2627313" algn="l"/>
                <a:tab pos="3282950" algn="l"/>
              </a:tabLst>
              <a:defRPr sz="2100">
                <a:solidFill>
                  <a:schemeClr val="tx1"/>
                </a:solidFill>
                <a:latin typeface="Constantia" panose="02030602050306030303" pitchFamily="18" charset="0"/>
              </a:defRPr>
            </a:lvl3pPr>
            <a:lvl4pPr marL="1600200" indent="-228600" defTabSz="414338">
              <a:spcBef>
                <a:spcPct val="20000"/>
              </a:spcBef>
              <a:buClr>
                <a:srgbClr val="0BD0D9"/>
              </a:buClr>
              <a:buSzPct val="65000"/>
              <a:buFont typeface="Wingdings 2" panose="05020102010507070707" pitchFamily="18" charset="2"/>
              <a:buChar char=""/>
              <a:tabLst>
                <a:tab pos="657225" algn="l"/>
                <a:tab pos="1312863" algn="l"/>
                <a:tab pos="1970088" algn="l"/>
                <a:tab pos="2627313" algn="l"/>
                <a:tab pos="3282950" algn="l"/>
              </a:tabLst>
              <a:defRPr sz="2000">
                <a:solidFill>
                  <a:schemeClr val="tx1"/>
                </a:solidFill>
                <a:latin typeface="Constantia" panose="02030602050306030303" pitchFamily="18" charset="0"/>
              </a:defRPr>
            </a:lvl4pPr>
            <a:lvl5pPr marL="2057400" indent="-228600" defTabSz="414338">
              <a:spcBef>
                <a:spcPct val="20000"/>
              </a:spcBef>
              <a:buClr>
                <a:srgbClr val="10CF9B"/>
              </a:buClr>
              <a:buSzPct val="65000"/>
              <a:buFont typeface="Wingdings 2" panose="05020102010507070707" pitchFamily="18" charset="2"/>
              <a:buChar char=""/>
              <a:tabLst>
                <a:tab pos="657225" algn="l"/>
                <a:tab pos="1312863" algn="l"/>
                <a:tab pos="1970088" algn="l"/>
                <a:tab pos="2627313" algn="l"/>
                <a:tab pos="3282950" algn="l"/>
              </a:tabLst>
              <a:defRPr sz="2000">
                <a:solidFill>
                  <a:schemeClr val="tx1"/>
                </a:solidFill>
                <a:latin typeface="Constantia" panose="02030602050306030303" pitchFamily="18" charset="0"/>
              </a:defRPr>
            </a:lvl5pPr>
            <a:lvl6pPr marL="25146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Lst>
              <a:defRPr sz="2000">
                <a:solidFill>
                  <a:schemeClr val="tx1"/>
                </a:solidFill>
                <a:latin typeface="Constantia" panose="02030602050306030303" pitchFamily="18" charset="0"/>
              </a:defRPr>
            </a:lvl6pPr>
            <a:lvl7pPr marL="29718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Lst>
              <a:defRPr sz="2000">
                <a:solidFill>
                  <a:schemeClr val="tx1"/>
                </a:solidFill>
                <a:latin typeface="Constantia" panose="02030602050306030303" pitchFamily="18" charset="0"/>
              </a:defRPr>
            </a:lvl7pPr>
            <a:lvl8pPr marL="34290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Lst>
              <a:defRPr sz="2000">
                <a:solidFill>
                  <a:schemeClr val="tx1"/>
                </a:solidFill>
                <a:latin typeface="Constantia" panose="02030602050306030303" pitchFamily="18" charset="0"/>
              </a:defRPr>
            </a:lvl8pPr>
            <a:lvl9pPr marL="38862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Lst>
              <a:defRPr sz="2000">
                <a:solidFill>
                  <a:schemeClr val="tx1"/>
                </a:solidFill>
                <a:latin typeface="Constantia" panose="02030602050306030303" pitchFamily="18" charset="0"/>
              </a:defRPr>
            </a:lvl9pPr>
          </a:lstStyle>
          <a:p>
            <a:pPr eaLnBrk="1">
              <a:lnSpc>
                <a:spcPct val="93000"/>
              </a:lnSpc>
              <a:spcBef>
                <a:spcPct val="0"/>
              </a:spcBef>
              <a:buClr>
                <a:srgbClr val="000000"/>
              </a:buClr>
              <a:buSzPct val="45000"/>
              <a:buFont typeface="Wingdings" panose="05000000000000000000" pitchFamily="2" charset="2"/>
              <a:buNone/>
            </a:pPr>
            <a:r>
              <a:rPr lang="en-GB" sz="1100" b="1">
                <a:solidFill>
                  <a:srgbClr val="000000"/>
                </a:solidFill>
                <a:latin typeface="Arial" panose="020B0604020202020204" pitchFamily="34" charset="0"/>
              </a:rPr>
              <a:t>Cury R C et al. Circulation 2005;111:e115-e117</a:t>
            </a:r>
          </a:p>
        </p:txBody>
      </p:sp>
      <p:sp>
        <p:nvSpPr>
          <p:cNvPr id="51206" name="Text Box 6"/>
          <p:cNvSpPr txBox="1">
            <a:spLocks noChangeArrowheads="1"/>
          </p:cNvSpPr>
          <p:nvPr/>
        </p:nvSpPr>
        <p:spPr bwMode="auto">
          <a:xfrm>
            <a:off x="425450" y="6613525"/>
            <a:ext cx="4929188" cy="347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77788" indent="-77788" defTabSz="414338">
              <a:spcBef>
                <a:spcPct val="20000"/>
              </a:spcBef>
              <a:buClr>
                <a:srgbClr val="0BD0D9"/>
              </a:buClr>
              <a:buSzPct val="95000"/>
              <a:buFont typeface="Wingdings 2" panose="05020102010507070707" pitchFamily="18" charset="2"/>
              <a:buChar char=""/>
              <a:tabLst>
                <a:tab pos="657225" algn="l"/>
                <a:tab pos="1312863" algn="l"/>
                <a:tab pos="1970088" algn="l"/>
                <a:tab pos="2627313" algn="l"/>
                <a:tab pos="3282950" algn="l"/>
                <a:tab pos="3940175" algn="l"/>
                <a:tab pos="4595813" algn="l"/>
              </a:tabLst>
              <a:defRPr sz="2600">
                <a:solidFill>
                  <a:schemeClr val="tx1"/>
                </a:solidFill>
                <a:latin typeface="Constantia" panose="02030602050306030303" pitchFamily="18" charset="0"/>
              </a:defRPr>
            </a:lvl1pPr>
            <a:lvl2pPr marL="742950" indent="-285750" defTabSz="414338">
              <a:spcBef>
                <a:spcPct val="20000"/>
              </a:spcBef>
              <a:buClr>
                <a:schemeClr val="accent1"/>
              </a:buClr>
              <a:buSzPct val="85000"/>
              <a:buFont typeface="Wingdings 2" panose="05020102010507070707" pitchFamily="18" charset="2"/>
              <a:buChar char=""/>
              <a:tabLst>
                <a:tab pos="657225" algn="l"/>
                <a:tab pos="1312863" algn="l"/>
                <a:tab pos="1970088" algn="l"/>
                <a:tab pos="2627313" algn="l"/>
                <a:tab pos="3282950" algn="l"/>
                <a:tab pos="3940175" algn="l"/>
                <a:tab pos="4595813" algn="l"/>
              </a:tabLst>
              <a:defRPr sz="2400">
                <a:solidFill>
                  <a:schemeClr val="tx1"/>
                </a:solidFill>
                <a:latin typeface="Constantia" panose="02030602050306030303" pitchFamily="18" charset="0"/>
              </a:defRPr>
            </a:lvl2pPr>
            <a:lvl3pPr marL="1143000" indent="-228600" defTabSz="414338">
              <a:spcBef>
                <a:spcPct val="20000"/>
              </a:spcBef>
              <a:buClr>
                <a:schemeClr val="accent2"/>
              </a:buClr>
              <a:buSzPct val="70000"/>
              <a:buFont typeface="Wingdings 2" panose="05020102010507070707" pitchFamily="18" charset="2"/>
              <a:buChar char=""/>
              <a:tabLst>
                <a:tab pos="657225" algn="l"/>
                <a:tab pos="1312863" algn="l"/>
                <a:tab pos="1970088" algn="l"/>
                <a:tab pos="2627313" algn="l"/>
                <a:tab pos="3282950" algn="l"/>
                <a:tab pos="3940175" algn="l"/>
                <a:tab pos="4595813" algn="l"/>
              </a:tabLst>
              <a:defRPr sz="2100">
                <a:solidFill>
                  <a:schemeClr val="tx1"/>
                </a:solidFill>
                <a:latin typeface="Constantia" panose="02030602050306030303" pitchFamily="18" charset="0"/>
              </a:defRPr>
            </a:lvl3pPr>
            <a:lvl4pPr marL="1600200" indent="-228600" defTabSz="414338">
              <a:spcBef>
                <a:spcPct val="20000"/>
              </a:spcBef>
              <a:buClr>
                <a:srgbClr val="0BD0D9"/>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Lst>
              <a:defRPr sz="2000">
                <a:solidFill>
                  <a:schemeClr val="tx1"/>
                </a:solidFill>
                <a:latin typeface="Constantia" panose="02030602050306030303" pitchFamily="18" charset="0"/>
              </a:defRPr>
            </a:lvl4pPr>
            <a:lvl5pPr marL="2057400" indent="-228600" defTabSz="414338">
              <a:spcBef>
                <a:spcPct val="20000"/>
              </a:spcBef>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Lst>
              <a:defRPr sz="2000">
                <a:solidFill>
                  <a:schemeClr val="tx1"/>
                </a:solidFill>
                <a:latin typeface="Constantia" panose="02030602050306030303" pitchFamily="18" charset="0"/>
              </a:defRPr>
            </a:lvl5pPr>
            <a:lvl6pPr marL="25146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Lst>
              <a:defRPr sz="2000">
                <a:solidFill>
                  <a:schemeClr val="tx1"/>
                </a:solidFill>
                <a:latin typeface="Constantia" panose="02030602050306030303" pitchFamily="18" charset="0"/>
              </a:defRPr>
            </a:lvl6pPr>
            <a:lvl7pPr marL="29718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Lst>
              <a:defRPr sz="2000">
                <a:solidFill>
                  <a:schemeClr val="tx1"/>
                </a:solidFill>
                <a:latin typeface="Constantia" panose="02030602050306030303" pitchFamily="18" charset="0"/>
              </a:defRPr>
            </a:lvl7pPr>
            <a:lvl8pPr marL="34290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Lst>
              <a:defRPr sz="2000">
                <a:solidFill>
                  <a:schemeClr val="tx1"/>
                </a:solidFill>
                <a:latin typeface="Constantia" panose="02030602050306030303" pitchFamily="18" charset="0"/>
              </a:defRPr>
            </a:lvl8pPr>
            <a:lvl9pPr marL="3886200" indent="-228600" defTabSz="414338" eaLnBrk="0" fontAlgn="base" hangingPunct="0">
              <a:spcBef>
                <a:spcPct val="20000"/>
              </a:spcBef>
              <a:spcAft>
                <a:spcPct val="0"/>
              </a:spcAft>
              <a:buClr>
                <a:srgbClr val="10CF9B"/>
              </a:buClr>
              <a:buSzPct val="65000"/>
              <a:buFont typeface="Wingdings 2" panose="05020102010507070707" pitchFamily="18" charset="2"/>
              <a:buChar char=""/>
              <a:tabLst>
                <a:tab pos="657225" algn="l"/>
                <a:tab pos="1312863" algn="l"/>
                <a:tab pos="1970088" algn="l"/>
                <a:tab pos="2627313" algn="l"/>
                <a:tab pos="3282950" algn="l"/>
                <a:tab pos="3940175" algn="l"/>
                <a:tab pos="4595813" algn="l"/>
              </a:tabLst>
              <a:defRPr sz="2000">
                <a:solidFill>
                  <a:schemeClr val="tx1"/>
                </a:solidFill>
                <a:latin typeface="Constantia" panose="02030602050306030303" pitchFamily="18" charset="0"/>
              </a:defRPr>
            </a:lvl9pPr>
          </a:lstStyle>
          <a:p>
            <a:pPr eaLnBrk="1">
              <a:lnSpc>
                <a:spcPct val="93000"/>
              </a:lnSpc>
              <a:spcBef>
                <a:spcPct val="0"/>
              </a:spcBef>
              <a:buClr>
                <a:srgbClr val="000000"/>
              </a:buClr>
              <a:buSzPct val="45000"/>
              <a:buFont typeface="Wingdings" panose="05000000000000000000" pitchFamily="2" charset="2"/>
              <a:buNone/>
            </a:pPr>
            <a:r>
              <a:rPr lang="en-GB" sz="900">
                <a:solidFill>
                  <a:srgbClr val="000000"/>
                </a:solidFill>
                <a:latin typeface="Arial" panose="020B0604020202020204" pitchFamily="34" charset="0"/>
              </a:rPr>
              <a:t>Copyright © American Heart Association</a:t>
            </a:r>
          </a:p>
        </p:txBody>
      </p:sp>
    </p:spTree>
    <p:extLst>
      <p:ext uri="{BB962C8B-B14F-4D97-AF65-F5344CB8AC3E}">
        <p14:creationId xmlns:p14="http://schemas.microsoft.com/office/powerpoint/2010/main" xmlns="" val="489088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endParaRPr lang="en-US" dirty="0" smtClean="0"/>
          </a:p>
        </p:txBody>
      </p:sp>
      <p:pic>
        <p:nvPicPr>
          <p:cNvPr id="62467" name="Picture 4"/>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457200" y="2590800"/>
            <a:ext cx="8229600" cy="2516188"/>
          </a:xfrm>
          <a:noFill/>
        </p:spPr>
      </p:pic>
      <p:pic>
        <p:nvPicPr>
          <p:cNvPr id="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457200" y="2511425"/>
            <a:ext cx="8229600" cy="3235325"/>
          </a:xfrm>
          <a:prstGeom prst="rect">
            <a:avLst/>
          </a:prstGeom>
          <a:noFill/>
        </p:spPr>
      </p:pic>
    </p:spTree>
    <p:extLst>
      <p:ext uri="{BB962C8B-B14F-4D97-AF65-F5344CB8AC3E}">
        <p14:creationId xmlns:p14="http://schemas.microsoft.com/office/powerpoint/2010/main" xmlns="" val="26305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3170236" y="1805781"/>
            <a:ext cx="5070475" cy="4389438"/>
          </a:xfrm>
          <a:noFill/>
        </p:spPr>
      </p:pic>
      <p:pic>
        <p:nvPicPr>
          <p:cNvPr id="64515" name="Picture 5"/>
          <p:cNvPicPr>
            <a:picLocks noGrp="1" noChangeAspect="1" noChangeArrowheads="1"/>
          </p:cNvPicPr>
          <p:nvPr>
            <p:ph type="title"/>
          </p:nvPr>
        </p:nvPicPr>
        <p:blipFill>
          <a:blip r:embed="rId3">
            <a:extLst>
              <a:ext uri="{28A0092B-C50C-407E-A947-70E740481C1C}">
                <a14:useLocalDpi xmlns:a14="http://schemas.microsoft.com/office/drawing/2010/main" xmlns="" val="0"/>
              </a:ext>
            </a:extLst>
          </a:blip>
          <a:srcRect/>
          <a:stretch>
            <a:fillRect/>
          </a:stretch>
        </p:blipFill>
        <p:spPr>
          <a:xfrm>
            <a:off x="228600" y="3200400"/>
            <a:ext cx="2895600" cy="1600200"/>
          </a:xfrm>
          <a:noFill/>
        </p:spPr>
      </p:pic>
      <p:pic>
        <p:nvPicPr>
          <p:cNvPr id="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2438398" y="1598291"/>
            <a:ext cx="5802313" cy="4389438"/>
          </a:xfrm>
          <a:prstGeom prst="rect">
            <a:avLst/>
          </a:prstGeom>
          <a:noFill/>
        </p:spPr>
      </p:pic>
      <p:pic>
        <p:nvPicPr>
          <p:cNvPr id="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91716" y="152400"/>
            <a:ext cx="3495675" cy="177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74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Loffler </a:t>
            </a:r>
            <a:r>
              <a:rPr lang="en-IN" dirty="0" err="1" smtClean="0"/>
              <a:t>endocarditis</a:t>
            </a:r>
            <a:endParaRPr lang="en-IN" dirty="0"/>
          </a:p>
        </p:txBody>
      </p:sp>
      <p:sp>
        <p:nvSpPr>
          <p:cNvPr id="3" name="Content Placeholder 2"/>
          <p:cNvSpPr>
            <a:spLocks noGrp="1"/>
          </p:cNvSpPr>
          <p:nvPr>
            <p:ph idx="1"/>
          </p:nvPr>
        </p:nvSpPr>
        <p:spPr>
          <a:xfrm>
            <a:off x="827700" y="2052925"/>
            <a:ext cx="7554300" cy="4195481"/>
          </a:xfrm>
        </p:spPr>
        <p:txBody>
          <a:bodyPr>
            <a:normAutofit/>
          </a:bodyPr>
          <a:lstStyle/>
          <a:p>
            <a:r>
              <a:rPr lang="en-IN" sz="2400" dirty="0" smtClean="0"/>
              <a:t>More aggressive and rapidly progressive</a:t>
            </a:r>
          </a:p>
          <a:p>
            <a:r>
              <a:rPr lang="en-IN" sz="2400" dirty="0" smtClean="0"/>
              <a:t>Affects mainly males</a:t>
            </a:r>
          </a:p>
          <a:p>
            <a:r>
              <a:rPr lang="en-IN" sz="2400" dirty="0" smtClean="0"/>
              <a:t>Associated with </a:t>
            </a:r>
            <a:r>
              <a:rPr lang="en-IN" sz="2400" dirty="0" err="1" smtClean="0"/>
              <a:t>hypereosinophilia</a:t>
            </a:r>
            <a:r>
              <a:rPr lang="en-IN" sz="2400" dirty="0" smtClean="0"/>
              <a:t>, </a:t>
            </a:r>
            <a:r>
              <a:rPr lang="en-IN" sz="2400" dirty="0" err="1" smtClean="0"/>
              <a:t>thromboemboli</a:t>
            </a:r>
            <a:r>
              <a:rPr lang="en-IN" sz="2400" dirty="0" smtClean="0"/>
              <a:t>, and systemic </a:t>
            </a:r>
            <a:r>
              <a:rPr lang="en-IN" sz="2400" dirty="0" err="1" smtClean="0"/>
              <a:t>arteritis</a:t>
            </a:r>
            <a:r>
              <a:rPr lang="en-IN" sz="2400" dirty="0" smtClean="0"/>
              <a:t>; </a:t>
            </a:r>
          </a:p>
          <a:p>
            <a:endParaRPr lang="en-IN" sz="2400" dirty="0" smtClean="0"/>
          </a:p>
          <a:p>
            <a:r>
              <a:rPr lang="en-IN" sz="2400" dirty="0" smtClean="0"/>
              <a:t>EMF  occurs in a younger distribution, affects young children, and is only variably associated with </a:t>
            </a:r>
            <a:r>
              <a:rPr lang="en-IN" sz="2400" dirty="0" err="1" smtClean="0"/>
              <a:t>eosinophilia</a:t>
            </a:r>
            <a:r>
              <a:rPr lang="en-IN" dirty="0" smtClean="0"/>
              <a:t>.</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IN" dirty="0"/>
          </a:p>
        </p:txBody>
      </p:sp>
      <p:sp>
        <p:nvSpPr>
          <p:cNvPr id="3" name="Content Placeholder 2"/>
          <p:cNvSpPr>
            <a:spLocks noGrp="1"/>
          </p:cNvSpPr>
          <p:nvPr>
            <p:ph idx="1"/>
          </p:nvPr>
        </p:nvSpPr>
        <p:spPr>
          <a:xfrm>
            <a:off x="457200" y="762000"/>
            <a:ext cx="8229600" cy="5791200"/>
          </a:xfrm>
        </p:spPr>
        <p:txBody>
          <a:bodyPr>
            <a:normAutofit lnSpcReduction="10000"/>
          </a:bodyPr>
          <a:lstStyle/>
          <a:p>
            <a:r>
              <a:rPr lang="en-IN" sz="2400" dirty="0" err="1" smtClean="0"/>
              <a:t>Hypereosinophilia</a:t>
            </a:r>
            <a:r>
              <a:rPr lang="en-IN" sz="2400" dirty="0" smtClean="0"/>
              <a:t>  produces the first phase of </a:t>
            </a:r>
            <a:r>
              <a:rPr lang="en-IN" sz="2400" dirty="0" err="1" smtClean="0"/>
              <a:t>endomyocardial</a:t>
            </a:r>
            <a:r>
              <a:rPr lang="en-IN" sz="2400" dirty="0" smtClean="0"/>
              <a:t> disease  characterized by necrosis, intense myocarditis, and arteritis (</a:t>
            </a:r>
            <a:r>
              <a:rPr lang="en-IN" sz="2400" dirty="0" err="1" smtClean="0"/>
              <a:t>i.e.Loffler</a:t>
            </a:r>
            <a:r>
              <a:rPr lang="en-IN" sz="2400" dirty="0" smtClean="0"/>
              <a:t> endocarditis)</a:t>
            </a:r>
          </a:p>
          <a:p>
            <a:endParaRPr lang="en-IN" sz="2400" dirty="0" smtClean="0"/>
          </a:p>
          <a:p>
            <a:r>
              <a:rPr lang="en-IN" sz="2400" dirty="0" smtClean="0"/>
              <a:t>Lasts for a period of months  followed by a thrombotic stage a year after the initial presentation</a:t>
            </a:r>
          </a:p>
          <a:p>
            <a:r>
              <a:rPr lang="en-IN" sz="2400" dirty="0" smtClean="0"/>
              <a:t>Nonspecific thickening of the myocardium with a layer of thrombus replacing the inflammatory portion of myocardium</a:t>
            </a:r>
          </a:p>
          <a:p>
            <a:endParaRPr lang="en-IN" sz="2400" dirty="0" smtClean="0"/>
          </a:p>
          <a:p>
            <a:r>
              <a:rPr lang="en-IN" sz="2400" dirty="0" smtClean="0"/>
              <a:t>Late phase  - final healing is achieved by the formation of fibrosis, at which point the clinical features of EMF are present</a:t>
            </a:r>
          </a:p>
          <a:p>
            <a:pPr>
              <a:buNone/>
            </a:pPr>
            <a:endParaRPr lang="en-IN"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IN" dirty="0" smtClean="0"/>
              <a:t>Role of </a:t>
            </a:r>
            <a:r>
              <a:rPr lang="en-IN" dirty="0" err="1" smtClean="0"/>
              <a:t>Eosinophils</a:t>
            </a:r>
            <a:endParaRPr lang="en-IN" dirty="0"/>
          </a:p>
        </p:txBody>
      </p:sp>
      <p:sp>
        <p:nvSpPr>
          <p:cNvPr id="3" name="Content Placeholder 2"/>
          <p:cNvSpPr>
            <a:spLocks noGrp="1"/>
          </p:cNvSpPr>
          <p:nvPr>
            <p:ph idx="1"/>
          </p:nvPr>
        </p:nvSpPr>
        <p:spPr>
          <a:xfrm>
            <a:off x="457200" y="1219200"/>
            <a:ext cx="8229600" cy="5105400"/>
          </a:xfrm>
        </p:spPr>
        <p:txBody>
          <a:bodyPr>
            <a:normAutofit lnSpcReduction="10000"/>
          </a:bodyPr>
          <a:lstStyle/>
          <a:p>
            <a:r>
              <a:rPr lang="en-IN" sz="2400" dirty="0" smtClean="0"/>
              <a:t>Mechanism  remains incompletely understood</a:t>
            </a:r>
          </a:p>
          <a:p>
            <a:r>
              <a:rPr lang="en-IN" sz="2400" dirty="0" smtClean="0"/>
              <a:t>Have the capacity to directly infiltrate tissues or to release factors that may exert toxicity </a:t>
            </a:r>
          </a:p>
          <a:p>
            <a:endParaRPr lang="en-IN" sz="2400" dirty="0" smtClean="0"/>
          </a:p>
          <a:p>
            <a:r>
              <a:rPr lang="en-IN" sz="2400" dirty="0" smtClean="0"/>
              <a:t>Loffler </a:t>
            </a:r>
            <a:r>
              <a:rPr lang="en-IN" sz="2400" dirty="0" err="1" smtClean="0"/>
              <a:t>endocarditis</a:t>
            </a:r>
            <a:r>
              <a:rPr lang="en-IN" sz="2400" dirty="0" smtClean="0"/>
              <a:t> have </a:t>
            </a:r>
            <a:r>
              <a:rPr lang="en-IN" sz="2400" dirty="0" err="1" smtClean="0"/>
              <a:t>degranulated</a:t>
            </a:r>
            <a:r>
              <a:rPr lang="en-IN" sz="2400" dirty="0" smtClean="0"/>
              <a:t> </a:t>
            </a:r>
            <a:r>
              <a:rPr lang="en-IN" sz="2400" dirty="0" err="1" smtClean="0"/>
              <a:t>eosinophils</a:t>
            </a:r>
            <a:r>
              <a:rPr lang="en-IN" sz="2400" dirty="0" smtClean="0"/>
              <a:t> in their peripheral blood</a:t>
            </a:r>
          </a:p>
          <a:p>
            <a:r>
              <a:rPr lang="en-IN" sz="2400" dirty="0" smtClean="0"/>
              <a:t>These granules contain </a:t>
            </a:r>
            <a:r>
              <a:rPr lang="en-IN" sz="2400" dirty="0" err="1" smtClean="0"/>
              <a:t>cardiotoxic</a:t>
            </a:r>
            <a:r>
              <a:rPr lang="en-IN" sz="2400" dirty="0" smtClean="0"/>
              <a:t> substances, capable of causing the necrotic phase of </a:t>
            </a:r>
            <a:r>
              <a:rPr lang="en-IN" sz="2400" dirty="0" err="1" smtClean="0"/>
              <a:t>endomyocardial</a:t>
            </a:r>
            <a:r>
              <a:rPr lang="en-IN" sz="2400" dirty="0" smtClean="0"/>
              <a:t> disease</a:t>
            </a:r>
          </a:p>
          <a:p>
            <a:endParaRPr lang="en-IN" sz="2400" dirty="0" smtClean="0"/>
          </a:p>
          <a:p>
            <a:r>
              <a:rPr lang="en-IN" sz="2400" dirty="0" smtClean="0"/>
              <a:t>Leads to the thrombotic and fibrotic phases once the </a:t>
            </a:r>
            <a:r>
              <a:rPr lang="en-IN" sz="2400" dirty="0" err="1" smtClean="0"/>
              <a:t>eosinophilia</a:t>
            </a:r>
            <a:r>
              <a:rPr lang="en-IN" sz="2400" dirty="0" smtClean="0"/>
              <a:t> resolves.</a:t>
            </a:r>
            <a:endParaRPr lang="en-IN"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87362"/>
          </a:xfrm>
        </p:spPr>
        <p:txBody>
          <a:bodyPr>
            <a:normAutofit fontScale="90000"/>
          </a:bodyPr>
          <a:lstStyle/>
          <a:p>
            <a:pPr eaLnBrk="1" fontAlgn="auto" hangingPunct="1">
              <a:spcAft>
                <a:spcPts val="0"/>
              </a:spcAft>
              <a:defRPr/>
            </a:pPr>
            <a:r>
              <a:rPr lang="en-US" dirty="0" smtClean="0"/>
              <a:t>Ventricular chamber affected..</a:t>
            </a:r>
            <a:endParaRPr lang="en-US" dirty="0"/>
          </a:p>
        </p:txBody>
      </p:sp>
      <p:sp>
        <p:nvSpPr>
          <p:cNvPr id="3" name="Content Placeholder 2"/>
          <p:cNvSpPr>
            <a:spLocks noGrp="1"/>
          </p:cNvSpPr>
          <p:nvPr>
            <p:ph idx="4294967295"/>
          </p:nvPr>
        </p:nvSpPr>
        <p:spPr>
          <a:xfrm>
            <a:off x="457200" y="990600"/>
            <a:ext cx="8229600" cy="55626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t>Africa – LV – 40%</a:t>
            </a:r>
          </a:p>
          <a:p>
            <a:pPr marL="274320" indent="-274320" eaLnBrk="1" fontAlgn="auto" hangingPunct="1">
              <a:spcAft>
                <a:spcPts val="0"/>
              </a:spcAft>
              <a:buClr>
                <a:schemeClr val="accent3"/>
              </a:buClr>
              <a:buFont typeface="Wingdings 2"/>
              <a:buNone/>
              <a:defRPr/>
            </a:pPr>
            <a:r>
              <a:rPr lang="en-US" sz="2800" dirty="0" smtClean="0"/>
              <a:t>                  RV – 10 %</a:t>
            </a:r>
          </a:p>
          <a:p>
            <a:pPr marL="274320" indent="-274320" eaLnBrk="1" fontAlgn="auto" hangingPunct="1">
              <a:spcAft>
                <a:spcPts val="0"/>
              </a:spcAft>
              <a:buClr>
                <a:schemeClr val="accent3"/>
              </a:buClr>
              <a:buFont typeface="Wingdings 2"/>
              <a:buNone/>
              <a:defRPr/>
            </a:pPr>
            <a:r>
              <a:rPr lang="en-US" sz="2800" dirty="0" smtClean="0"/>
              <a:t>                  Bi V – 50 %</a:t>
            </a:r>
          </a:p>
          <a:p>
            <a:pPr marL="274320" indent="-274320" eaLnBrk="1" fontAlgn="auto" hangingPunct="1">
              <a:spcAft>
                <a:spcPts val="0"/>
              </a:spcAft>
              <a:buClr>
                <a:schemeClr val="accent3"/>
              </a:buClr>
              <a:buFont typeface="Arial" pitchFamily="34" charset="0"/>
              <a:buChar char="•"/>
              <a:defRPr/>
            </a:pPr>
            <a:r>
              <a:rPr lang="en-US" sz="2800" dirty="0" smtClean="0"/>
              <a:t>India -  South ( </a:t>
            </a:r>
            <a:r>
              <a:rPr lang="en-US" sz="2800" dirty="0" err="1" smtClean="0"/>
              <a:t>vijayaraghavan</a:t>
            </a:r>
            <a:r>
              <a:rPr lang="en-US" sz="2800" dirty="0" smtClean="0"/>
              <a:t> </a:t>
            </a:r>
            <a:r>
              <a:rPr lang="en-US" sz="2800" dirty="0" err="1" smtClean="0"/>
              <a:t>etal</a:t>
            </a:r>
            <a:r>
              <a:rPr lang="en-US" sz="2800" dirty="0" smtClean="0"/>
              <a:t> ) – </a:t>
            </a:r>
          </a:p>
          <a:p>
            <a:pPr marL="274320" indent="-274320" eaLnBrk="1" fontAlgn="auto" hangingPunct="1">
              <a:spcAft>
                <a:spcPts val="0"/>
              </a:spcAft>
              <a:buClr>
                <a:schemeClr val="accent3"/>
              </a:buClr>
              <a:buFont typeface="Wingdings 2"/>
              <a:buNone/>
              <a:defRPr/>
            </a:pPr>
            <a:r>
              <a:rPr lang="en-US" sz="2800" dirty="0" smtClean="0"/>
              <a:t>                  RV – 60 %</a:t>
            </a:r>
          </a:p>
          <a:p>
            <a:pPr marL="274320" indent="-274320" eaLnBrk="1" fontAlgn="auto" hangingPunct="1">
              <a:spcAft>
                <a:spcPts val="0"/>
              </a:spcAft>
              <a:buClr>
                <a:schemeClr val="accent3"/>
              </a:buClr>
              <a:buFont typeface="Wingdings 2"/>
              <a:buNone/>
              <a:defRPr/>
            </a:pPr>
            <a:r>
              <a:rPr lang="en-US" sz="2800" dirty="0" smtClean="0"/>
              <a:t>                   LV – 20 %</a:t>
            </a:r>
          </a:p>
          <a:p>
            <a:pPr marL="274320" indent="-274320" eaLnBrk="1" fontAlgn="auto" hangingPunct="1">
              <a:spcAft>
                <a:spcPts val="0"/>
              </a:spcAft>
              <a:buClr>
                <a:schemeClr val="accent3"/>
              </a:buClr>
              <a:buFont typeface="Wingdings 2"/>
              <a:buNone/>
              <a:defRPr/>
            </a:pPr>
            <a:r>
              <a:rPr lang="en-US" sz="2800" dirty="0" smtClean="0"/>
              <a:t>                 </a:t>
            </a:r>
            <a:r>
              <a:rPr lang="en-US" sz="2800" dirty="0" err="1" smtClean="0"/>
              <a:t>BiV</a:t>
            </a:r>
            <a:r>
              <a:rPr lang="en-US" sz="2800" dirty="0" smtClean="0"/>
              <a:t> – 20 %</a:t>
            </a:r>
          </a:p>
          <a:p>
            <a:pPr marL="274320" indent="-274320" eaLnBrk="1" fontAlgn="auto" hangingPunct="1">
              <a:spcAft>
                <a:spcPts val="0"/>
              </a:spcAft>
              <a:buClr>
                <a:schemeClr val="accent3"/>
              </a:buClr>
              <a:buFont typeface="Wingdings 2"/>
              <a:buNone/>
              <a:defRPr/>
            </a:pPr>
            <a:r>
              <a:rPr lang="en-US" sz="2800" dirty="0" smtClean="0"/>
              <a:t>             -  North (</a:t>
            </a:r>
            <a:r>
              <a:rPr lang="en-US" sz="2800" dirty="0" err="1" smtClean="0"/>
              <a:t>wahi</a:t>
            </a:r>
            <a:r>
              <a:rPr lang="en-US" sz="2800" dirty="0" smtClean="0"/>
              <a:t> </a:t>
            </a:r>
            <a:r>
              <a:rPr lang="en-US" sz="2800" dirty="0" err="1" smtClean="0"/>
              <a:t>etal</a:t>
            </a:r>
            <a:r>
              <a:rPr lang="en-US" sz="2800" dirty="0" smtClean="0"/>
              <a:t> ) –</a:t>
            </a:r>
          </a:p>
          <a:p>
            <a:pPr marL="274320" indent="-274320" eaLnBrk="1" fontAlgn="auto" hangingPunct="1">
              <a:spcAft>
                <a:spcPts val="0"/>
              </a:spcAft>
              <a:buClr>
                <a:schemeClr val="accent3"/>
              </a:buClr>
              <a:buFont typeface="Wingdings 2"/>
              <a:buNone/>
              <a:defRPr/>
            </a:pPr>
            <a:r>
              <a:rPr lang="en-US" sz="2800" dirty="0" smtClean="0"/>
              <a:t>                   RV – 20 %</a:t>
            </a:r>
          </a:p>
          <a:p>
            <a:pPr marL="274320" indent="-274320" eaLnBrk="1" fontAlgn="auto" hangingPunct="1">
              <a:spcAft>
                <a:spcPts val="0"/>
              </a:spcAft>
              <a:buClr>
                <a:schemeClr val="accent3"/>
              </a:buClr>
              <a:buFont typeface="Wingdings 2"/>
              <a:buNone/>
              <a:defRPr/>
            </a:pPr>
            <a:r>
              <a:rPr lang="en-US" sz="2800" dirty="0" smtClean="0"/>
              <a:t>                   LV – 40 %</a:t>
            </a:r>
          </a:p>
          <a:p>
            <a:pPr marL="274320" indent="-274320" eaLnBrk="1" fontAlgn="auto" hangingPunct="1">
              <a:spcAft>
                <a:spcPts val="0"/>
              </a:spcAft>
              <a:buClr>
                <a:schemeClr val="accent3"/>
              </a:buClr>
              <a:buFont typeface="Wingdings 2"/>
              <a:buNone/>
              <a:defRPr/>
            </a:pPr>
            <a:r>
              <a:rPr lang="en-US" sz="2800" dirty="0" smtClean="0"/>
              <a:t>                  Bi V – 40 %</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endParaRPr lang="en-US" dirty="0"/>
          </a:p>
        </p:txBody>
      </p:sp>
    </p:spTree>
    <p:extLst>
      <p:ext uri="{BB962C8B-B14F-4D97-AF65-F5344CB8AC3E}">
        <p14:creationId xmlns:p14="http://schemas.microsoft.com/office/powerpoint/2010/main" xmlns="" val="342301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Enigmatic disease</a:t>
            </a:r>
            <a:endParaRPr lang="en-IN" dirty="0"/>
          </a:p>
        </p:txBody>
      </p:sp>
      <p:sp>
        <p:nvSpPr>
          <p:cNvPr id="3" name="Content Placeholder 2"/>
          <p:cNvSpPr>
            <a:spLocks noGrp="1"/>
          </p:cNvSpPr>
          <p:nvPr>
            <p:ph idx="1"/>
          </p:nvPr>
        </p:nvSpPr>
        <p:spPr/>
        <p:txBody>
          <a:bodyPr/>
          <a:lstStyle/>
          <a:p>
            <a:endParaRPr lang="en-IN" dirty="0" smtClean="0"/>
          </a:p>
          <a:p>
            <a:r>
              <a:rPr lang="en-IN" dirty="0" smtClean="0"/>
              <a:t>Specific </a:t>
            </a:r>
            <a:r>
              <a:rPr lang="en-IN" dirty="0" err="1" smtClean="0"/>
              <a:t>endocardial</a:t>
            </a:r>
            <a:r>
              <a:rPr lang="en-IN" dirty="0" smtClean="0"/>
              <a:t> involvements</a:t>
            </a:r>
          </a:p>
          <a:p>
            <a:r>
              <a:rPr lang="en-IN" dirty="0" smtClean="0"/>
              <a:t>Localization to certain geographical pockets</a:t>
            </a:r>
          </a:p>
          <a:p>
            <a:r>
              <a:rPr lang="en-IN" dirty="0" smtClean="0"/>
              <a:t>Propensity to affect the poor</a:t>
            </a:r>
          </a:p>
          <a:p>
            <a:r>
              <a:rPr lang="en-IN" dirty="0" smtClean="0"/>
              <a:t>Typical </a:t>
            </a:r>
            <a:r>
              <a:rPr lang="en-IN" dirty="0" err="1" smtClean="0"/>
              <a:t>endocardial</a:t>
            </a:r>
            <a:r>
              <a:rPr lang="en-IN" dirty="0" smtClean="0"/>
              <a:t> calcification </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CLINICAL MANIFESTATIONS</a:t>
            </a:r>
            <a:endParaRPr lang="en-IN" dirty="0"/>
          </a:p>
        </p:txBody>
      </p:sp>
      <p:sp>
        <p:nvSpPr>
          <p:cNvPr id="3" name="Content Placeholder 2"/>
          <p:cNvSpPr>
            <a:spLocks noGrp="1"/>
          </p:cNvSpPr>
          <p:nvPr>
            <p:ph idx="1"/>
          </p:nvPr>
        </p:nvSpPr>
        <p:spPr/>
        <p:txBody>
          <a:bodyPr>
            <a:normAutofit/>
          </a:bodyPr>
          <a:lstStyle/>
          <a:p>
            <a:r>
              <a:rPr lang="en-IN" sz="2400" dirty="0" smtClean="0"/>
              <a:t>Depends on the ventricle affected, the duration of disease</a:t>
            </a:r>
          </a:p>
          <a:p>
            <a:r>
              <a:rPr lang="en-IN" sz="2400" dirty="0" smtClean="0"/>
              <a:t>Related to the presence of right and/or left heart failure. </a:t>
            </a:r>
          </a:p>
          <a:p>
            <a:r>
              <a:rPr lang="en-IN" sz="2400" dirty="0" smtClean="0"/>
              <a:t>LV EMF</a:t>
            </a:r>
          </a:p>
          <a:p>
            <a:pPr lvl="1"/>
            <a:r>
              <a:rPr lang="en-IN" dirty="0" err="1" smtClean="0"/>
              <a:t>Dyspnea</a:t>
            </a:r>
            <a:r>
              <a:rPr lang="en-IN" dirty="0" smtClean="0"/>
              <a:t> on exertion</a:t>
            </a:r>
          </a:p>
          <a:p>
            <a:pPr lvl="1"/>
            <a:r>
              <a:rPr lang="en-IN" dirty="0" smtClean="0"/>
              <a:t>Paroxysmal nocturnal </a:t>
            </a:r>
            <a:r>
              <a:rPr lang="en-IN" dirty="0" err="1" smtClean="0"/>
              <a:t>dyspnea</a:t>
            </a:r>
            <a:endParaRPr lang="en-IN" dirty="0" smtClean="0"/>
          </a:p>
          <a:p>
            <a:pPr lvl="1"/>
            <a:r>
              <a:rPr lang="en-IN" dirty="0" err="1" smtClean="0"/>
              <a:t>Orthopnea</a:t>
            </a:r>
            <a:endParaRPr lang="en-IN"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 EMF</a:t>
            </a:r>
            <a:endParaRPr lang="en-IN" dirty="0"/>
          </a:p>
        </p:txBody>
      </p:sp>
      <p:sp>
        <p:nvSpPr>
          <p:cNvPr id="3" name="Content Placeholder 2"/>
          <p:cNvSpPr>
            <a:spLocks noGrp="1"/>
          </p:cNvSpPr>
          <p:nvPr>
            <p:ph idx="1"/>
          </p:nvPr>
        </p:nvSpPr>
        <p:spPr/>
        <p:txBody>
          <a:bodyPr>
            <a:normAutofit lnSpcReduction="10000"/>
          </a:bodyPr>
          <a:lstStyle/>
          <a:p>
            <a:r>
              <a:rPr lang="en-IN" sz="2400" dirty="0" smtClean="0"/>
              <a:t>Presents with chronic systemic venous hypertension </a:t>
            </a:r>
          </a:p>
          <a:p>
            <a:r>
              <a:rPr lang="en-IN" sz="2400" dirty="0" smtClean="0"/>
              <a:t> Leads to </a:t>
            </a:r>
          </a:p>
          <a:p>
            <a:pPr lvl="1"/>
            <a:r>
              <a:rPr lang="en-IN" dirty="0" err="1" smtClean="0"/>
              <a:t>Exophthalmos</a:t>
            </a:r>
            <a:r>
              <a:rPr lang="en-IN" dirty="0" smtClean="0"/>
              <a:t>, elevated jugular pressure</a:t>
            </a:r>
          </a:p>
          <a:p>
            <a:pPr lvl="1"/>
            <a:r>
              <a:rPr lang="en-IN" dirty="0" smtClean="0"/>
              <a:t>Gross </a:t>
            </a:r>
            <a:r>
              <a:rPr lang="en-IN" dirty="0" err="1" smtClean="0"/>
              <a:t>hepatomegaly</a:t>
            </a:r>
            <a:r>
              <a:rPr lang="en-IN" dirty="0" smtClean="0"/>
              <a:t> </a:t>
            </a:r>
          </a:p>
          <a:p>
            <a:pPr lvl="1"/>
            <a:r>
              <a:rPr lang="en-IN" dirty="0" err="1" smtClean="0"/>
              <a:t>Ascites</a:t>
            </a:r>
            <a:endParaRPr lang="en-IN" dirty="0" smtClean="0"/>
          </a:p>
          <a:p>
            <a:pPr lvl="1"/>
            <a:r>
              <a:rPr lang="en-IN" dirty="0" smtClean="0"/>
              <a:t>Lower extremity, and abdominal swelling</a:t>
            </a:r>
          </a:p>
          <a:p>
            <a:endParaRPr lang="en-IN" dirty="0" smtClean="0"/>
          </a:p>
          <a:p>
            <a:r>
              <a:rPr lang="en-IN" sz="2400" dirty="0" smtClean="0"/>
              <a:t>Chronic </a:t>
            </a:r>
            <a:r>
              <a:rPr lang="en-IN" sz="2400" dirty="0" err="1" smtClean="0"/>
              <a:t>thromboembolism</a:t>
            </a:r>
            <a:r>
              <a:rPr lang="en-IN" sz="2400" dirty="0" smtClean="0"/>
              <a:t> may lead to pulmonary hypertension</a:t>
            </a:r>
          </a:p>
          <a:p>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IN" sz="2400" dirty="0" err="1" smtClean="0"/>
              <a:t>Ascites</a:t>
            </a:r>
            <a:r>
              <a:rPr lang="en-IN" sz="2400" dirty="0" smtClean="0"/>
              <a:t> may or may not be accompanied by other signs of right-sided heart failure, such as elevated </a:t>
            </a:r>
            <a:r>
              <a:rPr lang="en-IN" sz="2400" dirty="0" err="1" smtClean="0"/>
              <a:t>jvp</a:t>
            </a:r>
            <a:r>
              <a:rPr lang="en-IN" sz="2400" dirty="0" smtClean="0"/>
              <a:t> or lower extremity </a:t>
            </a:r>
            <a:r>
              <a:rPr lang="en-IN" sz="2400" dirty="0" err="1" smtClean="0"/>
              <a:t>edema</a:t>
            </a:r>
            <a:r>
              <a:rPr lang="en-IN" sz="2400" dirty="0" smtClean="0"/>
              <a:t> </a:t>
            </a:r>
          </a:p>
          <a:p>
            <a:r>
              <a:rPr lang="en-IN" sz="1200" dirty="0" err="1" smtClean="0"/>
              <a:t>Barretto</a:t>
            </a:r>
            <a:r>
              <a:rPr lang="en-IN" sz="1200" dirty="0" smtClean="0"/>
              <a:t> AC, </a:t>
            </a:r>
            <a:r>
              <a:rPr lang="en-IN" sz="1200" dirty="0" err="1" smtClean="0"/>
              <a:t>Mady</a:t>
            </a:r>
            <a:r>
              <a:rPr lang="en-IN" sz="1200" dirty="0" smtClean="0"/>
              <a:t> C, Oliveira SA, et al. Clinical meaning of </a:t>
            </a:r>
            <a:r>
              <a:rPr lang="en-IN" sz="1200" dirty="0" err="1" smtClean="0"/>
              <a:t>ascites</a:t>
            </a:r>
            <a:r>
              <a:rPr lang="en-IN" sz="1200" dirty="0" smtClean="0"/>
              <a:t> in patients with </a:t>
            </a:r>
            <a:r>
              <a:rPr lang="en-IN" sz="1200" dirty="0" err="1" smtClean="0"/>
              <a:t>endomyocardial</a:t>
            </a:r>
            <a:r>
              <a:rPr lang="en-IN" sz="1200" dirty="0" smtClean="0"/>
              <a:t> fibrosis. </a:t>
            </a:r>
            <a:r>
              <a:rPr lang="en-IN" sz="1200" dirty="0" err="1" smtClean="0"/>
              <a:t>Arq</a:t>
            </a:r>
            <a:r>
              <a:rPr lang="en-IN" sz="1200" dirty="0" smtClean="0"/>
              <a:t> Bras </a:t>
            </a:r>
            <a:r>
              <a:rPr lang="en-IN" sz="1200" dirty="0" err="1" smtClean="0"/>
              <a:t>Cardiol</a:t>
            </a:r>
            <a:r>
              <a:rPr lang="en-IN" sz="1200" dirty="0" smtClean="0"/>
              <a:t> 2002; 78:196</a:t>
            </a:r>
            <a:r>
              <a:rPr lang="en-IN" sz="1050" dirty="0" smtClean="0"/>
              <a:t>.</a:t>
            </a:r>
          </a:p>
          <a:p>
            <a:endParaRPr lang="en-IN" sz="2400" dirty="0" smtClean="0"/>
          </a:p>
          <a:p>
            <a:r>
              <a:rPr lang="en-IN" sz="2400" dirty="0" smtClean="0"/>
              <a:t>High prevalence of malnutrition and </a:t>
            </a:r>
            <a:r>
              <a:rPr lang="en-IN" sz="2400" dirty="0" err="1" smtClean="0"/>
              <a:t>hypoalbuminemia</a:t>
            </a:r>
            <a:r>
              <a:rPr lang="en-IN" sz="2400" dirty="0" smtClean="0"/>
              <a:t> may explain the predilection for ascites in this population</a:t>
            </a:r>
          </a:p>
          <a:p>
            <a:endParaRPr lang="en-IN" sz="2400" dirty="0" smtClean="0"/>
          </a:p>
          <a:p>
            <a:r>
              <a:rPr lang="en-IN" sz="2400" dirty="0" smtClean="0"/>
              <a:t>Ascites is not fully explained by congestion since the fluid is an exudate with predominance of lymphocytes </a:t>
            </a:r>
          </a:p>
          <a:p>
            <a:endParaRPr lang="en-IN" sz="2400" dirty="0" smtClean="0"/>
          </a:p>
          <a:p>
            <a:r>
              <a:rPr lang="en-IN" sz="2400" dirty="0" smtClean="0"/>
              <a:t>Thought to be due to peritoneal inflammation and reduced reabsorption of peritoneal fluid caused by fibrosis</a:t>
            </a:r>
            <a:endParaRPr lang="en-IN"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p:cNvPicPr>
            <a:picLocks noGrp="1" noChangeAspect="1" noChangeArrowheads="1"/>
          </p:cNvPicPr>
          <p:nvPr>
            <p:ph idx="1"/>
          </p:nvPr>
        </p:nvPicPr>
        <p:blipFill>
          <a:blip r:embed="rId2" cstate="print"/>
          <a:srcRect l="9470" t="15153" r="10558" b="37706"/>
          <a:stretch>
            <a:fillRect/>
          </a:stretch>
        </p:blipFill>
        <p:spPr bwMode="auto">
          <a:xfrm>
            <a:off x="1219200" y="228600"/>
            <a:ext cx="5791200" cy="1676400"/>
          </a:xfrm>
          <a:prstGeom prst="rect">
            <a:avLst/>
          </a:prstGeom>
          <a:noFill/>
          <a:ln w="9525">
            <a:noFill/>
            <a:miter lim="800000"/>
            <a:headEnd/>
            <a:tailEnd/>
          </a:ln>
        </p:spPr>
      </p:pic>
      <p:sp>
        <p:nvSpPr>
          <p:cNvPr id="5" name="Rectangle 4"/>
          <p:cNvSpPr/>
          <p:nvPr/>
        </p:nvSpPr>
        <p:spPr>
          <a:xfrm>
            <a:off x="381000" y="2057400"/>
            <a:ext cx="7848600" cy="1200329"/>
          </a:xfrm>
          <a:prstGeom prst="rect">
            <a:avLst/>
          </a:prstGeom>
        </p:spPr>
        <p:txBody>
          <a:bodyPr wrap="square">
            <a:spAutoFit/>
          </a:bodyPr>
          <a:lstStyle/>
          <a:p>
            <a:pPr>
              <a:buFont typeface="Arial" pitchFamily="34" charset="0"/>
              <a:buChar char="•"/>
            </a:pPr>
            <a:r>
              <a:rPr lang="en-IN" sz="2400" dirty="0" smtClean="0"/>
              <a:t> Objective - To evaluate the clinical meaning of ascites and the main features of patients with ascites and EMF</a:t>
            </a:r>
            <a:endParaRPr lang="en-IN" sz="2400" dirty="0"/>
          </a:p>
        </p:txBody>
      </p:sp>
      <p:sp>
        <p:nvSpPr>
          <p:cNvPr id="6" name="Rectangle 5"/>
          <p:cNvSpPr/>
          <p:nvPr/>
        </p:nvSpPr>
        <p:spPr>
          <a:xfrm>
            <a:off x="457200" y="3962400"/>
            <a:ext cx="8229600" cy="1717393"/>
          </a:xfrm>
          <a:prstGeom prst="rect">
            <a:avLst/>
          </a:prstGeom>
        </p:spPr>
        <p:txBody>
          <a:bodyPr wrap="square">
            <a:spAutoFit/>
          </a:bodyPr>
          <a:lstStyle/>
          <a:p>
            <a:pPr marL="342900" lvl="0" indent="-342900">
              <a:spcBef>
                <a:spcPct val="20000"/>
              </a:spcBef>
              <a:buFont typeface="Arial" pitchFamily="34" charset="0"/>
              <a:buChar char="•"/>
            </a:pPr>
            <a:r>
              <a:rPr lang="en-IN" sz="2400" dirty="0" smtClean="0"/>
              <a:t>Studied 166 patients with EMF (mean age 37 years, 114 women) treated over the last 20 years</a:t>
            </a:r>
          </a:p>
          <a:p>
            <a:pPr marL="342900" lvl="0" indent="-342900">
              <a:spcBef>
                <a:spcPct val="20000"/>
              </a:spcBef>
              <a:buFont typeface="Arial" pitchFamily="34" charset="0"/>
              <a:buChar char="•"/>
            </a:pPr>
            <a:r>
              <a:rPr lang="en-IN" sz="2400" dirty="0" err="1" smtClean="0"/>
              <a:t>Ascites</a:t>
            </a:r>
            <a:r>
              <a:rPr lang="en-IN" sz="2400" dirty="0" smtClean="0"/>
              <a:t> was present in 67 (41.8%) patients</a:t>
            </a:r>
          </a:p>
          <a:p>
            <a:pPr marL="342900" lvl="0" indent="-342900">
              <a:spcBef>
                <a:spcPct val="20000"/>
              </a:spcBef>
              <a:buFont typeface="Arial" pitchFamily="34" charset="0"/>
              <a:buChar char="•"/>
            </a:pPr>
            <a:r>
              <a:rPr lang="en-IN" sz="2400" dirty="0" smtClean="0"/>
              <a:t>RV involvement was present in 59 (88%)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endParaRPr lang="en-IN" sz="2400" dirty="0" smtClean="0"/>
          </a:p>
          <a:p>
            <a:r>
              <a:rPr lang="en-IN" sz="2400" dirty="0" smtClean="0"/>
              <a:t>Those with </a:t>
            </a:r>
            <a:r>
              <a:rPr lang="en-IN" sz="2400" dirty="0" err="1" smtClean="0"/>
              <a:t>ascites</a:t>
            </a:r>
            <a:r>
              <a:rPr lang="en-IN" sz="2400" dirty="0" smtClean="0"/>
              <a:t> had </a:t>
            </a:r>
          </a:p>
          <a:p>
            <a:pPr lvl="1"/>
            <a:r>
              <a:rPr lang="en-IN" sz="2400" dirty="0" smtClean="0"/>
              <a:t>Higher mortality (49.2% and 24.7%)</a:t>
            </a:r>
          </a:p>
          <a:p>
            <a:pPr lvl="1"/>
            <a:r>
              <a:rPr lang="en-IN" sz="2400" dirty="0" smtClean="0"/>
              <a:t>Higher incidence of </a:t>
            </a:r>
            <a:r>
              <a:rPr lang="en-IN" sz="2400" dirty="0" err="1" smtClean="0"/>
              <a:t>edema</a:t>
            </a:r>
            <a:r>
              <a:rPr lang="en-IN" sz="2400" dirty="0" smtClean="0"/>
              <a:t> (95% vs. 43%)</a:t>
            </a:r>
          </a:p>
          <a:p>
            <a:pPr lvl="1"/>
            <a:r>
              <a:rPr lang="en-IN" sz="2400" dirty="0" err="1" smtClean="0"/>
              <a:t>Hepatomegaly</a:t>
            </a:r>
            <a:r>
              <a:rPr lang="en-IN" sz="2400" dirty="0" smtClean="0"/>
              <a:t> (5.8cm vs. 4.1cm)</a:t>
            </a:r>
          </a:p>
          <a:p>
            <a:pPr lvl="1"/>
            <a:r>
              <a:rPr lang="en-IN" sz="2400" dirty="0" smtClean="0"/>
              <a:t>Mean right atrium pressure (19.3 vs. 12mmHg)</a:t>
            </a:r>
          </a:p>
          <a:p>
            <a:pPr lvl="1"/>
            <a:r>
              <a:rPr lang="en-IN" sz="2400" dirty="0" smtClean="0"/>
              <a:t>Longer history of illness (5.1 and 3.9 years, respectively) </a:t>
            </a:r>
          </a:p>
          <a:p>
            <a:pPr lvl="1"/>
            <a:r>
              <a:rPr lang="en-IN" sz="2400" dirty="0" err="1" smtClean="0"/>
              <a:t>Atrial</a:t>
            </a:r>
            <a:r>
              <a:rPr lang="en-IN" sz="2400" dirty="0" smtClean="0"/>
              <a:t> fibrillation more frequently (44.7% vs. 30.1%)</a:t>
            </a:r>
          </a:p>
          <a:p>
            <a:endParaRPr lang="en-IN" sz="2400" dirty="0" smtClean="0"/>
          </a:p>
          <a:p>
            <a:r>
              <a:rPr lang="en-IN" sz="2400" dirty="0" smtClean="0"/>
              <a:t>Conclusion </a:t>
            </a:r>
          </a:p>
          <a:p>
            <a:r>
              <a:rPr lang="en-IN" sz="2400" dirty="0" err="1" smtClean="0"/>
              <a:t>Ascites</a:t>
            </a:r>
            <a:r>
              <a:rPr lang="en-IN" sz="2400" dirty="0" smtClean="0"/>
              <a:t> was observed in less than </a:t>
            </a:r>
          </a:p>
          <a:p>
            <a:pPr>
              <a:buNone/>
            </a:pPr>
            <a:r>
              <a:rPr lang="en-IN" sz="2400" dirty="0" smtClean="0"/>
              <a:t>     50% of cases of EMF &amp; was associated with</a:t>
            </a:r>
          </a:p>
          <a:p>
            <a:pPr lvl="1"/>
            <a:r>
              <a:rPr lang="en-IN" sz="2400" dirty="0" smtClean="0"/>
              <a:t>Greater involvement of RV</a:t>
            </a:r>
          </a:p>
          <a:p>
            <a:pPr lvl="1"/>
            <a:r>
              <a:rPr lang="en-IN" sz="2400" dirty="0" smtClean="0"/>
              <a:t>Longer duration of the disease</a:t>
            </a:r>
          </a:p>
          <a:p>
            <a:pPr lvl="1"/>
            <a:r>
              <a:rPr lang="en-IN" sz="2400" dirty="0" smtClean="0"/>
              <a:t>Characteristic of a worse prognosis</a:t>
            </a:r>
          </a:p>
          <a:p>
            <a:pPr lvl="1">
              <a:buNone/>
            </a:pPr>
            <a:endParaRPr lang="en-US" sz="2400" dirty="0" smtClean="0"/>
          </a:p>
        </p:txBody>
      </p:sp>
      <p:pic>
        <p:nvPicPr>
          <p:cNvPr id="4" name="Picture 2"/>
          <p:cNvPicPr>
            <a:picLocks noChangeAspect="1" noChangeArrowheads="1"/>
          </p:cNvPicPr>
          <p:nvPr/>
        </p:nvPicPr>
        <p:blipFill>
          <a:blip r:embed="rId2" cstate="print"/>
          <a:srcRect l="10000" t="23000" r="52500" b="28000"/>
          <a:stretch>
            <a:fillRect/>
          </a:stretch>
        </p:blipFill>
        <p:spPr bwMode="auto">
          <a:xfrm>
            <a:off x="4876800" y="3215640"/>
            <a:ext cx="4114800" cy="33604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A comparison of the clinical and </a:t>
            </a:r>
            <a:r>
              <a:rPr lang="en-US" sz="2400" dirty="0" err="1" smtClean="0"/>
              <a:t>cardiological</a:t>
            </a:r>
            <a:r>
              <a:rPr lang="en-US" sz="2400" dirty="0" smtClean="0"/>
              <a:t> features of </a:t>
            </a:r>
            <a:r>
              <a:rPr lang="en-US" sz="2400" dirty="0" err="1" smtClean="0"/>
              <a:t>endomyocardial</a:t>
            </a:r>
            <a:r>
              <a:rPr lang="en-US" sz="2400" dirty="0" smtClean="0"/>
              <a:t> disease in</a:t>
            </a:r>
            <a:br>
              <a:rPr lang="en-US" sz="2400" dirty="0" smtClean="0"/>
            </a:br>
            <a:r>
              <a:rPr lang="en-US" sz="2400" dirty="0" smtClean="0"/>
              <a:t>temperate and tropical regions</a:t>
            </a:r>
            <a:endParaRPr lang="en-US" sz="2400" dirty="0"/>
          </a:p>
        </p:txBody>
      </p:sp>
      <p:sp>
        <p:nvSpPr>
          <p:cNvPr id="3" name="Content Placeholder 2"/>
          <p:cNvSpPr>
            <a:spLocks noGrp="1"/>
          </p:cNvSpPr>
          <p:nvPr>
            <p:ph sz="quarter" idx="1"/>
          </p:nvPr>
        </p:nvSpPr>
        <p:spPr>
          <a:xfrm>
            <a:off x="1219200" y="1600200"/>
            <a:ext cx="6705600" cy="3962400"/>
          </a:xfrm>
        </p:spPr>
        <p:txBody>
          <a:bodyPr/>
          <a:lstStyle/>
          <a:p>
            <a:endParaRPr lang="en-US" dirty="0"/>
          </a:p>
        </p:txBody>
      </p:sp>
      <p:pic>
        <p:nvPicPr>
          <p:cNvPr id="14338" name="Picture 2"/>
          <p:cNvPicPr>
            <a:picLocks noChangeAspect="1" noChangeArrowheads="1"/>
          </p:cNvPicPr>
          <p:nvPr/>
        </p:nvPicPr>
        <p:blipFill>
          <a:blip r:embed="rId2"/>
          <a:srcRect/>
          <a:stretch>
            <a:fillRect/>
          </a:stretch>
        </p:blipFill>
        <p:spPr bwMode="auto">
          <a:xfrm>
            <a:off x="1235122" y="1617645"/>
            <a:ext cx="6120550" cy="4349291"/>
          </a:xfrm>
          <a:prstGeom prst="rect">
            <a:avLst/>
          </a:prstGeom>
          <a:noFill/>
          <a:ln w="9525">
            <a:noFill/>
            <a:miter lim="800000"/>
            <a:headEnd/>
            <a:tailEnd/>
          </a:ln>
          <a:effectLst/>
        </p:spPr>
      </p:pic>
      <p:sp>
        <p:nvSpPr>
          <p:cNvPr id="5" name="Rectangle 4"/>
          <p:cNvSpPr/>
          <p:nvPr/>
        </p:nvSpPr>
        <p:spPr>
          <a:xfrm>
            <a:off x="1143000" y="5966936"/>
            <a:ext cx="6553200" cy="738664"/>
          </a:xfrm>
          <a:prstGeom prst="rect">
            <a:avLst/>
          </a:prstGeom>
        </p:spPr>
        <p:txBody>
          <a:bodyPr wrap="square">
            <a:spAutoFit/>
          </a:bodyPr>
          <a:lstStyle/>
          <a:p>
            <a:pPr algn="ctr"/>
            <a:r>
              <a:rPr lang="en-US" sz="1400" i="1" dirty="0" smtClean="0"/>
              <a:t>J. DAVIES ,G. VIJAYARAGHAVAN et al A comparison of the clinical and </a:t>
            </a:r>
            <a:r>
              <a:rPr lang="en-US" sz="1400" i="1" dirty="0" err="1" smtClean="0"/>
              <a:t>cardiological</a:t>
            </a:r>
            <a:r>
              <a:rPr lang="en-US" sz="1400" i="1" dirty="0" smtClean="0"/>
              <a:t> features of </a:t>
            </a:r>
            <a:r>
              <a:rPr lang="en-US" sz="1400" i="1" dirty="0" err="1" smtClean="0"/>
              <a:t>endomyocardial</a:t>
            </a:r>
            <a:r>
              <a:rPr lang="en-US" sz="1400" i="1" dirty="0" smtClean="0"/>
              <a:t> disease in</a:t>
            </a:r>
          </a:p>
          <a:p>
            <a:pPr algn="ctr"/>
            <a:r>
              <a:rPr lang="en-US" sz="1400" i="1" dirty="0" smtClean="0"/>
              <a:t>temperate and tropical regions,1983.</a:t>
            </a:r>
            <a:endParaRPr lang="en-US" sz="1400" i="1" dirty="0"/>
          </a:p>
        </p:txBody>
      </p:sp>
    </p:spTree>
    <p:extLst>
      <p:ext uri="{BB962C8B-B14F-4D97-AF65-F5344CB8AC3E}">
        <p14:creationId xmlns:p14="http://schemas.microsoft.com/office/powerpoint/2010/main" xmlns="" val="4072398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13666" name="Picture 2"/>
          <p:cNvPicPr>
            <a:picLocks noChangeAspect="1" noChangeArrowheads="1"/>
          </p:cNvPicPr>
          <p:nvPr/>
        </p:nvPicPr>
        <p:blipFill>
          <a:blip r:embed="rId2"/>
          <a:srcRect/>
          <a:stretch>
            <a:fillRect/>
          </a:stretch>
        </p:blipFill>
        <p:spPr bwMode="auto">
          <a:xfrm>
            <a:off x="321719" y="1385889"/>
            <a:ext cx="8136481" cy="3643311"/>
          </a:xfrm>
          <a:prstGeom prst="rect">
            <a:avLst/>
          </a:prstGeom>
          <a:noFill/>
          <a:ln w="9525">
            <a:noFill/>
            <a:miter lim="800000"/>
            <a:headEnd/>
            <a:tailEnd/>
          </a:ln>
          <a:effectLst/>
        </p:spPr>
      </p:pic>
      <p:sp>
        <p:nvSpPr>
          <p:cNvPr id="5" name="Rectangle 4"/>
          <p:cNvSpPr/>
          <p:nvPr/>
        </p:nvSpPr>
        <p:spPr>
          <a:xfrm>
            <a:off x="1143000" y="5248870"/>
            <a:ext cx="6553200" cy="923330"/>
          </a:xfrm>
          <a:prstGeom prst="rect">
            <a:avLst/>
          </a:prstGeom>
        </p:spPr>
        <p:txBody>
          <a:bodyPr wrap="square">
            <a:spAutoFit/>
          </a:bodyPr>
          <a:lstStyle/>
          <a:p>
            <a:pPr algn="ctr"/>
            <a:r>
              <a:rPr lang="en-US" i="1" dirty="0" smtClean="0"/>
              <a:t>J. DAVIES ,G. VIJAYARAGHAVAN et al A comparison of the clinical and </a:t>
            </a:r>
            <a:r>
              <a:rPr lang="en-US" i="1" dirty="0" err="1" smtClean="0"/>
              <a:t>cardiological</a:t>
            </a:r>
            <a:r>
              <a:rPr lang="en-US" i="1" dirty="0" smtClean="0"/>
              <a:t> features of </a:t>
            </a:r>
            <a:r>
              <a:rPr lang="en-US" i="1" dirty="0" err="1" smtClean="0"/>
              <a:t>endomyocardial</a:t>
            </a:r>
            <a:r>
              <a:rPr lang="en-US" i="1" dirty="0" smtClean="0"/>
              <a:t> disease in</a:t>
            </a:r>
          </a:p>
          <a:p>
            <a:pPr algn="ctr"/>
            <a:r>
              <a:rPr lang="en-US" i="1" dirty="0" smtClean="0"/>
              <a:t>temperate and tropical regions,1983.</a:t>
            </a:r>
            <a:endParaRPr lang="en-US" i="1" dirty="0"/>
          </a:p>
        </p:txBody>
      </p:sp>
    </p:spTree>
    <p:extLst>
      <p:ext uri="{BB962C8B-B14F-4D97-AF65-F5344CB8AC3E}">
        <p14:creationId xmlns:p14="http://schemas.microsoft.com/office/powerpoint/2010/main" xmlns="" val="3968959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cstate="print"/>
          <a:srcRect l="2775" t="41784" r="28446" b="17503"/>
          <a:stretch>
            <a:fillRect/>
          </a:stretch>
        </p:blipFill>
        <p:spPr bwMode="auto">
          <a:xfrm>
            <a:off x="544285" y="1600200"/>
            <a:ext cx="7826829" cy="2895600"/>
          </a:xfrm>
          <a:prstGeom prst="rect">
            <a:avLst/>
          </a:prstGeom>
          <a:noFill/>
          <a:ln w="9525">
            <a:noFill/>
            <a:miter lim="800000"/>
            <a:headEnd/>
            <a:tailEnd/>
          </a:ln>
        </p:spPr>
      </p:pic>
      <p:sp>
        <p:nvSpPr>
          <p:cNvPr id="5" name="Rectangle 4"/>
          <p:cNvSpPr/>
          <p:nvPr/>
        </p:nvSpPr>
        <p:spPr>
          <a:xfrm>
            <a:off x="457200" y="4572000"/>
            <a:ext cx="8001000" cy="646331"/>
          </a:xfrm>
          <a:prstGeom prst="rect">
            <a:avLst/>
          </a:prstGeom>
        </p:spPr>
        <p:txBody>
          <a:bodyPr wrap="square">
            <a:spAutoFit/>
          </a:bodyPr>
          <a:lstStyle/>
          <a:p>
            <a:r>
              <a:rPr lang="en-IN" dirty="0" smtClean="0"/>
              <a:t>studied the incidence of AF in patients with </a:t>
            </a:r>
            <a:r>
              <a:rPr lang="en-IN" dirty="0" err="1" smtClean="0"/>
              <a:t>endomyocardial</a:t>
            </a:r>
            <a:r>
              <a:rPr lang="en-IN" dirty="0" smtClean="0"/>
              <a:t> fibrosis (EMF) and its influence on prognosis and associated clinical events</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IN" sz="2400" dirty="0" smtClean="0"/>
              <a:t>160 consecutive patients with EMF were followed for a mean period of 4 years  (114 women)</a:t>
            </a:r>
          </a:p>
          <a:p>
            <a:r>
              <a:rPr lang="en-IN" sz="2400" dirty="0" smtClean="0"/>
              <a:t>During follow-up there were 56 deaths</a:t>
            </a:r>
          </a:p>
          <a:p>
            <a:r>
              <a:rPr lang="en-IN" sz="2400" dirty="0" smtClean="0"/>
              <a:t>88 (55%) were submitted to surgical intervention</a:t>
            </a:r>
          </a:p>
          <a:p>
            <a:r>
              <a:rPr lang="en-IN" sz="2400" dirty="0" smtClean="0"/>
              <a:t>AF was observed in 58 cases (36.2%)</a:t>
            </a:r>
          </a:p>
          <a:p>
            <a:endParaRPr lang="en-IN" sz="2400" dirty="0" smtClean="0"/>
          </a:p>
          <a:p>
            <a:r>
              <a:rPr lang="en-IN" sz="2400" dirty="0" smtClean="0"/>
              <a:t>AF was associated with a greater prevalence of </a:t>
            </a:r>
          </a:p>
          <a:p>
            <a:pPr lvl="1"/>
            <a:r>
              <a:rPr lang="en-IN" sz="2400" dirty="0" err="1" smtClean="0"/>
              <a:t>dyspnea</a:t>
            </a:r>
            <a:r>
              <a:rPr lang="en-IN" sz="2400" dirty="0" smtClean="0"/>
              <a:t>, peripheral </a:t>
            </a:r>
            <a:r>
              <a:rPr lang="en-IN" sz="2400" dirty="0" err="1" smtClean="0"/>
              <a:t>edema</a:t>
            </a:r>
            <a:r>
              <a:rPr lang="en-IN" sz="2400" dirty="0" smtClean="0"/>
              <a:t>, </a:t>
            </a:r>
            <a:r>
              <a:rPr lang="en-IN" sz="2400" dirty="0" err="1" smtClean="0"/>
              <a:t>hepatomegaly</a:t>
            </a:r>
            <a:endParaRPr lang="en-IN" sz="2400" dirty="0" smtClean="0"/>
          </a:p>
          <a:p>
            <a:pPr lvl="1"/>
            <a:r>
              <a:rPr lang="en-IN" sz="2400" dirty="0" smtClean="0"/>
              <a:t>lower LV ejection fraction</a:t>
            </a:r>
          </a:p>
          <a:p>
            <a:pPr lvl="1"/>
            <a:r>
              <a:rPr lang="en-IN" sz="2400" dirty="0" smtClean="0"/>
              <a:t>lower RVSP (37.8 </a:t>
            </a:r>
            <a:r>
              <a:rPr lang="en-IN" sz="2400" dirty="0" err="1" smtClean="0"/>
              <a:t>vs</a:t>
            </a:r>
            <a:r>
              <a:rPr lang="en-IN" sz="2400" dirty="0" smtClean="0"/>
              <a:t> 45.6 mmHg, P=0.0392)</a:t>
            </a:r>
          </a:p>
          <a:p>
            <a:pPr lvl="1"/>
            <a:r>
              <a:rPr lang="en-IN" sz="2400" dirty="0" smtClean="0"/>
              <a:t>greater incidence of TR  (86.0 </a:t>
            </a:r>
            <a:r>
              <a:rPr lang="en-IN" sz="2400" dirty="0" err="1" smtClean="0"/>
              <a:t>vs</a:t>
            </a:r>
            <a:r>
              <a:rPr lang="en-IN" sz="2400" dirty="0" smtClean="0"/>
              <a:t> 63.2%, P=0.004)</a:t>
            </a:r>
            <a:endParaRPr lang="en-IN"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27700" y="2052925"/>
            <a:ext cx="7478100" cy="4195481"/>
          </a:xfrm>
        </p:spPr>
        <p:txBody>
          <a:bodyPr>
            <a:normAutofit/>
          </a:bodyPr>
          <a:lstStyle/>
          <a:p>
            <a:r>
              <a:rPr lang="en-IN" sz="2400" dirty="0" smtClean="0"/>
              <a:t>AF is frequent among patients with EMF</a:t>
            </a:r>
          </a:p>
          <a:p>
            <a:r>
              <a:rPr lang="en-IN" sz="2400" dirty="0" smtClean="0"/>
              <a:t>More prevalent among patients with RV involvement and is associated with a greater incidence of heart failure</a:t>
            </a:r>
          </a:p>
          <a:p>
            <a:r>
              <a:rPr lang="en-IN" sz="2400" dirty="0" smtClean="0"/>
              <a:t>AF is associated with worse prognosis</a:t>
            </a:r>
            <a:endParaRPr lang="en-IN"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84710" y="2052925"/>
            <a:ext cx="7897290" cy="4195481"/>
          </a:xfrm>
        </p:spPr>
        <p:txBody>
          <a:bodyPr>
            <a:normAutofit fontScale="92500"/>
          </a:bodyPr>
          <a:lstStyle/>
          <a:p>
            <a:r>
              <a:rPr lang="en-IN" sz="2400" dirty="0" smtClean="0"/>
              <a:t>JNP Davies first coined the term </a:t>
            </a:r>
            <a:r>
              <a:rPr lang="en-IN" sz="2400" dirty="0" err="1" smtClean="0"/>
              <a:t>endomyocardial</a:t>
            </a:r>
            <a:r>
              <a:rPr lang="en-IN" sz="2400" dirty="0" smtClean="0"/>
              <a:t> fibrosis (EMF) while working in Uganda</a:t>
            </a:r>
          </a:p>
          <a:p>
            <a:endParaRPr lang="en-IN" sz="2400" dirty="0" smtClean="0"/>
          </a:p>
          <a:p>
            <a:r>
              <a:rPr lang="en-IN" sz="2400" dirty="0" smtClean="0"/>
              <a:t>Disease came to be known as the Davies’ disease</a:t>
            </a:r>
          </a:p>
          <a:p>
            <a:endParaRPr lang="en-IN" sz="2400" dirty="0" smtClean="0"/>
          </a:p>
          <a:p>
            <a:r>
              <a:rPr lang="en-IN" sz="2400" dirty="0" smtClean="0"/>
              <a:t>Characterized by fibrosis of the apical </a:t>
            </a:r>
            <a:r>
              <a:rPr lang="en-IN" sz="2400" dirty="0" err="1" smtClean="0"/>
              <a:t>endocardium</a:t>
            </a:r>
            <a:r>
              <a:rPr lang="en-IN" sz="2400" dirty="0" smtClean="0"/>
              <a:t> of the right ventricle (RV), left ventricle (LV), or both</a:t>
            </a:r>
          </a:p>
          <a:p>
            <a:r>
              <a:rPr lang="en-IN" sz="2400" dirty="0" smtClean="0"/>
              <a:t>In endemic areas of Africa, EMF is a main cause of heart failure, comparable to RHD</a:t>
            </a:r>
          </a:p>
          <a:p>
            <a:endParaRPr lang="en-IN" sz="2400" dirty="0" smtClean="0"/>
          </a:p>
          <a:p>
            <a:endParaRPr lang="en-IN" sz="2400" dirty="0" smtClean="0"/>
          </a:p>
          <a:p>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course</a:t>
            </a:r>
            <a:endParaRPr lang="en-IN" dirty="0"/>
          </a:p>
        </p:txBody>
      </p:sp>
      <p:sp>
        <p:nvSpPr>
          <p:cNvPr id="3" name="Content Placeholder 2"/>
          <p:cNvSpPr>
            <a:spLocks noGrp="1"/>
          </p:cNvSpPr>
          <p:nvPr>
            <p:ph idx="1"/>
          </p:nvPr>
        </p:nvSpPr>
        <p:spPr>
          <a:xfrm>
            <a:off x="827700" y="2052925"/>
            <a:ext cx="7478100" cy="4195481"/>
          </a:xfrm>
        </p:spPr>
        <p:txBody>
          <a:bodyPr>
            <a:normAutofit/>
          </a:bodyPr>
          <a:lstStyle/>
          <a:p>
            <a:r>
              <a:rPr lang="en-IN" sz="2400" dirty="0" smtClean="0"/>
              <a:t>The early part of the disease is rarely clinically recognized in India and the disease comes to attention in the late stages</a:t>
            </a:r>
          </a:p>
          <a:p>
            <a:r>
              <a:rPr lang="en-IN" sz="2400" dirty="0" smtClean="0"/>
              <a:t>Davies described three phases of the disease in his patients from Uganda</a:t>
            </a:r>
          </a:p>
          <a:p>
            <a:r>
              <a:rPr lang="en-IN" sz="2400" dirty="0" smtClean="0"/>
              <a:t>Initial phase  - acute </a:t>
            </a:r>
            <a:r>
              <a:rPr lang="en-IN" sz="2400" dirty="0" err="1" smtClean="0"/>
              <a:t>carditis</a:t>
            </a:r>
            <a:r>
              <a:rPr lang="en-IN" sz="2400" dirty="0" smtClean="0"/>
              <a:t> phase, characterized by febrile illness and in severe cases with heart failure and shock</a:t>
            </a:r>
            <a:endParaRPr lang="en-IN"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27700" y="2052925"/>
            <a:ext cx="7478100" cy="4195481"/>
          </a:xfrm>
        </p:spPr>
        <p:txBody>
          <a:bodyPr>
            <a:normAutofit lnSpcReduction="10000"/>
          </a:bodyPr>
          <a:lstStyle/>
          <a:p>
            <a:r>
              <a:rPr lang="en-IN" sz="2400" dirty="0" smtClean="0"/>
              <a:t>Those who survive this acute illness, progress into a sub acute phase followed by a chronic phase</a:t>
            </a:r>
          </a:p>
          <a:p>
            <a:r>
              <a:rPr lang="en-IN" sz="2400" dirty="0" smtClean="0"/>
              <a:t>Most of the patients come to clinical attention in this chronic burnt-out phase</a:t>
            </a:r>
          </a:p>
          <a:p>
            <a:endParaRPr lang="en-IN" sz="2400" dirty="0" smtClean="0"/>
          </a:p>
          <a:p>
            <a:r>
              <a:rPr lang="en-IN" sz="2400" dirty="0" smtClean="0"/>
              <a:t>Once clinically diagnosed, the onset of complications like atrial fibrillation, </a:t>
            </a:r>
            <a:r>
              <a:rPr lang="en-IN" sz="2400" dirty="0" err="1" smtClean="0"/>
              <a:t>thrombo</a:t>
            </a:r>
            <a:r>
              <a:rPr lang="en-IN" sz="2400" dirty="0" smtClean="0"/>
              <a:t>-embolism, and progressive </a:t>
            </a:r>
            <a:r>
              <a:rPr lang="en-IN" sz="2400" dirty="0" err="1" smtClean="0"/>
              <a:t>atrioventricular</a:t>
            </a:r>
            <a:r>
              <a:rPr lang="en-IN" sz="2400" dirty="0" smtClean="0"/>
              <a:t> valve regurgitation abbreviates the natural history</a:t>
            </a:r>
            <a:endParaRPr lang="en-IN"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eaLnBrk="1" fontAlgn="auto" hangingPunct="1">
              <a:spcAft>
                <a:spcPts val="0"/>
              </a:spcAft>
              <a:defRPr/>
            </a:pPr>
            <a:r>
              <a:rPr lang="en-US" dirty="0" smtClean="0"/>
              <a:t>CXR</a:t>
            </a:r>
            <a:endParaRPr lang="en-US" dirty="0"/>
          </a:p>
        </p:txBody>
      </p:sp>
      <p:sp>
        <p:nvSpPr>
          <p:cNvPr id="97283" name="Content Placeholder 2"/>
          <p:cNvSpPr>
            <a:spLocks noGrp="1"/>
          </p:cNvSpPr>
          <p:nvPr>
            <p:ph idx="1"/>
          </p:nvPr>
        </p:nvSpPr>
        <p:spPr>
          <a:xfrm>
            <a:off x="457200" y="1295400"/>
            <a:ext cx="8229600" cy="5029200"/>
          </a:xfrm>
        </p:spPr>
        <p:txBody>
          <a:bodyPr/>
          <a:lstStyle/>
          <a:p>
            <a:pPr eaLnBrk="1" hangingPunct="1">
              <a:lnSpc>
                <a:spcPct val="90000"/>
              </a:lnSpc>
            </a:pPr>
            <a:r>
              <a:rPr lang="en-US" sz="2200" dirty="0" smtClean="0"/>
              <a:t>On chest </a:t>
            </a:r>
            <a:r>
              <a:rPr lang="en-US" sz="2200" dirty="0" err="1" smtClean="0"/>
              <a:t>radiographs,esp</a:t>
            </a:r>
            <a:r>
              <a:rPr lang="en-US" sz="2200" dirty="0" smtClean="0"/>
              <a:t>. in RVEMF the heart is always enlarged in the transverse diameter, and often it is enormous. </a:t>
            </a:r>
          </a:p>
          <a:p>
            <a:pPr eaLnBrk="1" hangingPunct="1">
              <a:lnSpc>
                <a:spcPct val="90000"/>
              </a:lnSpc>
            </a:pPr>
            <a:endParaRPr lang="en-US" sz="2200" dirty="0" smtClean="0"/>
          </a:p>
          <a:p>
            <a:pPr eaLnBrk="1" hangingPunct="1">
              <a:lnSpc>
                <a:spcPct val="90000"/>
              </a:lnSpc>
            </a:pPr>
            <a:r>
              <a:rPr lang="en-US" sz="2200" dirty="0" smtClean="0"/>
              <a:t>This may be due to a coexisting pericardial effusion, but is usually due to a dilated, almost  aneurysmal right atrium.</a:t>
            </a:r>
          </a:p>
          <a:p>
            <a:pPr eaLnBrk="1" hangingPunct="1">
              <a:lnSpc>
                <a:spcPct val="90000"/>
              </a:lnSpc>
            </a:pPr>
            <a:endParaRPr lang="en-US" sz="2200" dirty="0" smtClean="0"/>
          </a:p>
          <a:p>
            <a:pPr eaLnBrk="1" hangingPunct="1">
              <a:lnSpc>
                <a:spcPct val="90000"/>
              </a:lnSpc>
            </a:pPr>
            <a:r>
              <a:rPr lang="en-US" sz="2200" dirty="0" smtClean="0"/>
              <a:t> If pericardial fluid is scanty there will be an </a:t>
            </a:r>
            <a:r>
              <a:rPr lang="en-US" sz="2200" b="1" dirty="0" smtClean="0"/>
              <a:t>outflow tract convexity</a:t>
            </a:r>
            <a:r>
              <a:rPr lang="en-US" sz="2200" dirty="0" smtClean="0"/>
              <a:t>, which on fluoroscopy or ultrasound is seen to be very active.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828800" y="914400"/>
            <a:ext cx="5646738" cy="5943600"/>
          </a:xfrm>
          <a:prstGeom prst="rect">
            <a:avLst/>
          </a:prstGeom>
          <a:noFill/>
        </p:spPr>
      </p:pic>
    </p:spTree>
    <p:extLst>
      <p:ext uri="{BB962C8B-B14F-4D97-AF65-F5344CB8AC3E}">
        <p14:creationId xmlns:p14="http://schemas.microsoft.com/office/powerpoint/2010/main" xmlns="" val="14775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endParaRPr lang="en-US" smtClean="0"/>
          </a:p>
        </p:txBody>
      </p:sp>
      <p:sp>
        <p:nvSpPr>
          <p:cNvPr id="99331" name="Rectangle 3"/>
          <p:cNvSpPr>
            <a:spLocks noGrp="1"/>
          </p:cNvSpPr>
          <p:nvPr>
            <p:ph type="body" idx="1"/>
          </p:nvPr>
        </p:nvSpPr>
        <p:spPr/>
        <p:txBody>
          <a:bodyPr>
            <a:normAutofit lnSpcReduction="10000"/>
          </a:bodyPr>
          <a:lstStyle/>
          <a:p>
            <a:pPr eaLnBrk="1" hangingPunct="1">
              <a:lnSpc>
                <a:spcPct val="90000"/>
              </a:lnSpc>
            </a:pPr>
            <a:r>
              <a:rPr lang="en-US" sz="2200" dirty="0" smtClean="0"/>
              <a:t>In late cases there may be an oblique, linear calcification at the elevated apex of the right ventricle or base of the pulmonary </a:t>
            </a:r>
            <a:r>
              <a:rPr lang="en-US" sz="2200" dirty="0" err="1" smtClean="0"/>
              <a:t>conus</a:t>
            </a:r>
            <a:r>
              <a:rPr lang="en-US" sz="2200" dirty="0" smtClean="0"/>
              <a:t> .</a:t>
            </a:r>
          </a:p>
          <a:p>
            <a:pPr marL="0" indent="0" eaLnBrk="1" hangingPunct="1">
              <a:lnSpc>
                <a:spcPct val="90000"/>
              </a:lnSpc>
              <a:buNone/>
            </a:pPr>
            <a:endParaRPr lang="en-US" sz="2200" dirty="0" smtClean="0"/>
          </a:p>
          <a:p>
            <a:pPr eaLnBrk="1" hangingPunct="1">
              <a:lnSpc>
                <a:spcPct val="90000"/>
              </a:lnSpc>
            </a:pPr>
            <a:r>
              <a:rPr lang="en-US" sz="2200" dirty="0" smtClean="0"/>
              <a:t>The lung fields are strikingly </a:t>
            </a:r>
            <a:r>
              <a:rPr lang="en-US" sz="2200" dirty="0" err="1" smtClean="0"/>
              <a:t>oligemic</a:t>
            </a:r>
            <a:r>
              <a:rPr lang="en-US" sz="2200" dirty="0" smtClean="0"/>
              <a:t>  and, because of low cardiac output, the superior vena cava and </a:t>
            </a:r>
            <a:r>
              <a:rPr lang="en-US" sz="2200" dirty="0" err="1" smtClean="0"/>
              <a:t>azygos</a:t>
            </a:r>
            <a:r>
              <a:rPr lang="en-US" sz="2200" dirty="0" smtClean="0"/>
              <a:t>  veins  are very prominent. </a:t>
            </a:r>
          </a:p>
          <a:p>
            <a:pPr eaLnBrk="1" hangingPunct="1">
              <a:lnSpc>
                <a:spcPct val="90000"/>
              </a:lnSpc>
            </a:pPr>
            <a:endParaRPr lang="en-US" sz="2200" dirty="0" smtClean="0"/>
          </a:p>
          <a:p>
            <a:pPr eaLnBrk="1" hangingPunct="1">
              <a:lnSpc>
                <a:spcPct val="90000"/>
              </a:lnSpc>
            </a:pPr>
            <a:r>
              <a:rPr lang="en-US" sz="2200" dirty="0" smtClean="0"/>
              <a:t>In LV EMF , myocardial calcification and pulmonary congestion may be seen with a moderate cardiomegaly</a:t>
            </a:r>
          </a:p>
          <a:p>
            <a:endParaRPr lang="en-US" dirty="0" smtClean="0"/>
          </a:p>
        </p:txBody>
      </p:sp>
      <p:pic>
        <p:nvPicPr>
          <p:cNvPr id="4" name="Picture 2"/>
          <p:cNvPicPr>
            <a:picLocks noChangeAspect="1" noChangeArrowheads="1"/>
          </p:cNvPicPr>
          <p:nvPr/>
        </p:nvPicPr>
        <p:blipFill>
          <a:blip r:embed="rId2"/>
          <a:srcRect/>
          <a:stretch>
            <a:fillRect/>
          </a:stretch>
        </p:blipFill>
        <p:spPr bwMode="auto">
          <a:xfrm>
            <a:off x="439003" y="1504090"/>
            <a:ext cx="8839200" cy="4764219"/>
          </a:xfrm>
          <a:prstGeom prst="rect">
            <a:avLst/>
          </a:prstGeom>
          <a:noFill/>
          <a:ln w="9525">
            <a:noFill/>
            <a:miter lim="800000"/>
            <a:headEnd/>
            <a:tailEnd/>
          </a:ln>
          <a:effectLst/>
        </p:spPr>
      </p:pic>
    </p:spTree>
    <p:extLst>
      <p:ext uri="{BB962C8B-B14F-4D97-AF65-F5344CB8AC3E}">
        <p14:creationId xmlns:p14="http://schemas.microsoft.com/office/powerpoint/2010/main" xmlns="" val="31032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IN" dirty="0" smtClean="0"/>
              <a:t>Echo features</a:t>
            </a:r>
            <a:endParaRPr lang="en-IN" dirty="0"/>
          </a:p>
        </p:txBody>
      </p:sp>
      <p:sp>
        <p:nvSpPr>
          <p:cNvPr id="3" name="Content Placeholder 2"/>
          <p:cNvSpPr>
            <a:spLocks noGrp="1"/>
          </p:cNvSpPr>
          <p:nvPr>
            <p:ph idx="1"/>
          </p:nvPr>
        </p:nvSpPr>
        <p:spPr>
          <a:xfrm>
            <a:off x="457200" y="990600"/>
            <a:ext cx="8229600" cy="5135563"/>
          </a:xfrm>
        </p:spPr>
        <p:txBody>
          <a:bodyPr/>
          <a:lstStyle/>
          <a:p>
            <a:pPr lvl="0">
              <a:buNone/>
            </a:pPr>
            <a:endParaRPr lang="en-IN" sz="2400" dirty="0" smtClean="0"/>
          </a:p>
          <a:p>
            <a:pPr lvl="0"/>
            <a:r>
              <a:rPr lang="en-IN" sz="2400" dirty="0" smtClean="0"/>
              <a:t>Apical fibrosis of the RV, LV, or both ventricles</a:t>
            </a:r>
            <a:r>
              <a:rPr lang="en-IN" sz="2400" b="1" dirty="0" smtClean="0"/>
              <a:t> </a:t>
            </a:r>
            <a:endParaRPr lang="en-IN" sz="2400" dirty="0" smtClean="0"/>
          </a:p>
          <a:p>
            <a:pPr lvl="0"/>
            <a:r>
              <a:rPr lang="en-IN" sz="2400" dirty="0" smtClean="0"/>
              <a:t>Tethering the AV valve papillary muscles, leading to mitral and/or tricuspid regurgitation</a:t>
            </a:r>
          </a:p>
          <a:p>
            <a:pPr lvl="0"/>
            <a:endParaRPr lang="en-IN" sz="2400" dirty="0" smtClean="0"/>
          </a:p>
          <a:p>
            <a:pPr lvl="0"/>
            <a:r>
              <a:rPr lang="en-IN" sz="2400" dirty="0" smtClean="0"/>
              <a:t>Giant </a:t>
            </a:r>
            <a:r>
              <a:rPr lang="en-IN" sz="2400" dirty="0" err="1" smtClean="0"/>
              <a:t>atrial</a:t>
            </a:r>
            <a:r>
              <a:rPr lang="en-IN" sz="2400" dirty="0" smtClean="0"/>
              <a:t> enlargement</a:t>
            </a:r>
          </a:p>
          <a:p>
            <a:pPr lvl="0"/>
            <a:endParaRPr lang="en-IN" sz="2400" dirty="0" smtClean="0"/>
          </a:p>
          <a:p>
            <a:pPr lvl="0"/>
            <a:r>
              <a:rPr lang="en-IN" sz="2400" dirty="0" smtClean="0"/>
              <a:t>A restrictive filling pattern </a:t>
            </a:r>
          </a:p>
          <a:p>
            <a:pPr lvl="0">
              <a:buNone/>
            </a:pPr>
            <a:r>
              <a:rPr lang="en-IN" sz="2400" dirty="0" smtClean="0"/>
              <a:t>     on Doppler recordings </a:t>
            </a:r>
          </a:p>
          <a:p>
            <a:pPr lvl="0">
              <a:buNone/>
            </a:pPr>
            <a:r>
              <a:rPr lang="en-IN" sz="2400" dirty="0" smtClean="0"/>
              <a:t>     of mitral valve inflow</a:t>
            </a:r>
          </a:p>
          <a:p>
            <a:endParaRPr lang="en-IN" dirty="0"/>
          </a:p>
        </p:txBody>
      </p:sp>
      <p:pic>
        <p:nvPicPr>
          <p:cNvPr id="4" name="Picture 2"/>
          <p:cNvPicPr>
            <a:picLocks noChangeAspect="1" noChangeArrowheads="1"/>
          </p:cNvPicPr>
          <p:nvPr/>
        </p:nvPicPr>
        <p:blipFill>
          <a:blip r:embed="rId3" cstate="print"/>
          <a:srcRect l="40530" t="35356" r="19484" b="20870"/>
          <a:stretch>
            <a:fillRect/>
          </a:stretch>
        </p:blipFill>
        <p:spPr bwMode="auto">
          <a:xfrm>
            <a:off x="4814248" y="3886200"/>
            <a:ext cx="4343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Content Placeholder 6"/>
          <p:cNvPicPr>
            <a:picLocks noGrp="1" noChangeAspect="1"/>
          </p:cNvPicPr>
          <p:nvPr>
            <p:ph sz="half" idx="4294967295"/>
          </p:nvPr>
        </p:nvPicPr>
        <p:blipFill>
          <a:blip r:embed="rId3"/>
          <a:stretch>
            <a:fillRect/>
          </a:stretch>
        </p:blipFill>
        <p:spPr>
          <a:xfrm>
            <a:off x="1371601" y="1219200"/>
            <a:ext cx="5358540" cy="4267200"/>
          </a:xfrm>
          <a:prstGeom prst="rect">
            <a:avLst/>
          </a:prstGeom>
        </p:spPr>
      </p:pic>
      <p:sp>
        <p:nvSpPr>
          <p:cNvPr id="8" name="Rectangle 7"/>
          <p:cNvSpPr/>
          <p:nvPr/>
        </p:nvSpPr>
        <p:spPr>
          <a:xfrm>
            <a:off x="76200" y="5629870"/>
            <a:ext cx="8382000" cy="369332"/>
          </a:xfrm>
          <a:prstGeom prst="rect">
            <a:avLst/>
          </a:prstGeom>
        </p:spPr>
        <p:txBody>
          <a:bodyPr wrap="square">
            <a:spAutoFit/>
          </a:bodyPr>
          <a:lstStyle/>
          <a:p>
            <a:r>
              <a:rPr lang="en-US" dirty="0">
                <a:latin typeface="Times New Roman" panose="02020603050405020304" pitchFamily="18" charset="0"/>
              </a:rPr>
              <a:t>Apical 4 chamber view showing RV apical </a:t>
            </a:r>
            <a:r>
              <a:rPr lang="en-US" dirty="0" smtClean="0">
                <a:latin typeface="Times New Roman" panose="02020603050405020304" pitchFamily="18" charset="0"/>
              </a:rPr>
              <a:t> fibrosis with </a:t>
            </a:r>
            <a:r>
              <a:rPr lang="en-US" dirty="0">
                <a:latin typeface="Times New Roman" panose="02020603050405020304" pitchFamily="18" charset="0"/>
              </a:rPr>
              <a:t>an appearance of a mushroom</a:t>
            </a:r>
            <a:endParaRPr lang="en-US" dirty="0"/>
          </a:p>
        </p:txBody>
      </p:sp>
      <p:sp>
        <p:nvSpPr>
          <p:cNvPr id="10" name="Rectangle 9"/>
          <p:cNvSpPr/>
          <p:nvPr/>
        </p:nvSpPr>
        <p:spPr>
          <a:xfrm>
            <a:off x="4343400" y="5657671"/>
            <a:ext cx="4572000" cy="369332"/>
          </a:xfrm>
          <a:prstGeom prst="rect">
            <a:avLst/>
          </a:prstGeom>
        </p:spPr>
        <p:txBody>
          <a:bodyPr>
            <a:spAutoFit/>
          </a:bodyPr>
          <a:lstStyle/>
          <a:p>
            <a:r>
              <a:rPr lang="en-US" dirty="0" smtClean="0">
                <a:solidFill>
                  <a:srgbClr val="FFC000"/>
                </a:solidFill>
                <a:latin typeface="Times New Roman" panose="02020603050405020304" pitchFamily="18" charset="0"/>
              </a:rPr>
              <a:t>”.</a:t>
            </a:r>
            <a:endParaRPr lang="en-US" dirty="0">
              <a:solidFill>
                <a:srgbClr val="FFC000"/>
              </a:solidFill>
            </a:endParaRPr>
          </a:p>
        </p:txBody>
      </p:sp>
    </p:spTree>
    <p:extLst>
      <p:ext uri="{BB962C8B-B14F-4D97-AF65-F5344CB8AC3E}">
        <p14:creationId xmlns:p14="http://schemas.microsoft.com/office/powerpoint/2010/main" xmlns="" val="3286776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Content Placeholder 8"/>
          <p:cNvPicPr>
            <a:picLocks noChangeAspect="1"/>
          </p:cNvPicPr>
          <p:nvPr/>
        </p:nvPicPr>
        <p:blipFill>
          <a:blip r:embed="rId3"/>
          <a:stretch>
            <a:fillRect/>
          </a:stretch>
        </p:blipFill>
        <p:spPr>
          <a:xfrm>
            <a:off x="228600" y="2057400"/>
            <a:ext cx="4140200" cy="3624156"/>
          </a:xfrm>
          <a:prstGeom prst="rect">
            <a:avLst/>
          </a:prstGeom>
        </p:spPr>
      </p:pic>
      <p:sp>
        <p:nvSpPr>
          <p:cNvPr id="7" name="Rectangle 6"/>
          <p:cNvSpPr/>
          <p:nvPr/>
        </p:nvSpPr>
        <p:spPr>
          <a:xfrm>
            <a:off x="4419600" y="1820882"/>
            <a:ext cx="4495800" cy="3785652"/>
          </a:xfrm>
          <a:prstGeom prst="rect">
            <a:avLst/>
          </a:prstGeom>
        </p:spPr>
        <p:txBody>
          <a:bodyPr wrap="square">
            <a:spAutoFit/>
          </a:bodyPr>
          <a:lstStyle/>
          <a:p>
            <a:r>
              <a:rPr lang="en-US" sz="2000" dirty="0" smtClean="0"/>
              <a:t> </a:t>
            </a:r>
            <a:r>
              <a:rPr lang="en-US" sz="2000" dirty="0"/>
              <a:t>pulling of the wall by the retracted tricuspid </a:t>
            </a:r>
            <a:r>
              <a:rPr lang="en-US" sz="2000" dirty="0" smtClean="0"/>
              <a:t>valve apparatus</a:t>
            </a:r>
            <a:r>
              <a:rPr lang="en-US" sz="2000" dirty="0"/>
              <a:t>, resulting in the distinctive finding of advanced </a:t>
            </a:r>
            <a:r>
              <a:rPr lang="en-US" sz="2000" dirty="0" smtClean="0"/>
              <a:t>right sided EMF </a:t>
            </a:r>
            <a:r>
              <a:rPr lang="en-US" sz="2000" dirty="0"/>
              <a:t>called “apical notch” </a:t>
            </a:r>
            <a:r>
              <a:rPr lang="en-US" sz="2000" dirty="0" smtClean="0"/>
              <a:t>.</a:t>
            </a:r>
          </a:p>
          <a:p>
            <a:endParaRPr lang="en-US" sz="2000" dirty="0"/>
          </a:p>
          <a:p>
            <a:endParaRPr lang="en-US" sz="2000" dirty="0" smtClean="0"/>
          </a:p>
          <a:p>
            <a:r>
              <a:rPr lang="en-US" sz="2000" dirty="0" smtClean="0"/>
              <a:t> </a:t>
            </a:r>
            <a:r>
              <a:rPr lang="en-US" sz="2000" dirty="0"/>
              <a:t>The “apical notch” gives the heart a shape that resembles the map of Africa, hence the designation “Heart of Africa”</a:t>
            </a:r>
          </a:p>
        </p:txBody>
      </p:sp>
      <p:sp>
        <p:nvSpPr>
          <p:cNvPr id="8" name="Rectangle 7"/>
          <p:cNvSpPr/>
          <p:nvPr/>
        </p:nvSpPr>
        <p:spPr>
          <a:xfrm>
            <a:off x="76200" y="5581471"/>
            <a:ext cx="4572000" cy="1200329"/>
          </a:xfrm>
          <a:prstGeom prst="rect">
            <a:avLst/>
          </a:prstGeom>
        </p:spPr>
        <p:txBody>
          <a:bodyPr>
            <a:spAutoFit/>
          </a:bodyPr>
          <a:lstStyle/>
          <a:p>
            <a:r>
              <a:rPr lang="en-US" dirty="0">
                <a:solidFill>
                  <a:srgbClr val="FFC000"/>
                </a:solidFill>
                <a:latin typeface="Times New Roman" panose="02020603050405020304" pitchFamily="18" charset="0"/>
              </a:rPr>
              <a:t>Tilted apical four chamber view showing RV apical fibrosis, thick and calcified moderator band, apical notch on the RV wall simulating the description as “African heart</a:t>
            </a:r>
            <a:endParaRPr lang="en-US" dirty="0"/>
          </a:p>
        </p:txBody>
      </p:sp>
    </p:spTree>
    <p:extLst>
      <p:ext uri="{BB962C8B-B14F-4D97-AF65-F5344CB8AC3E}">
        <p14:creationId xmlns:p14="http://schemas.microsoft.com/office/powerpoint/2010/main" xmlns="" val="9390179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062319"/>
            <a:ext cx="8458200" cy="6176681"/>
          </a:xfrm>
        </p:spPr>
        <p:txBody>
          <a:bodyPr>
            <a:normAutofit/>
          </a:bodyPr>
          <a:lstStyle/>
          <a:p>
            <a:r>
              <a:rPr lang="en-US" dirty="0" err="1" smtClean="0"/>
              <a:t>Merlon</a:t>
            </a:r>
            <a:r>
              <a:rPr lang="en-US" dirty="0" smtClean="0"/>
              <a:t> sign- </a:t>
            </a:r>
            <a:r>
              <a:rPr lang="en-US" dirty="0" err="1" smtClean="0"/>
              <a:t>hypercontractile</a:t>
            </a:r>
            <a:r>
              <a:rPr lang="en-US" dirty="0" smtClean="0"/>
              <a:t> basal ventricle opposing an obliterated apex.</a:t>
            </a:r>
          </a:p>
          <a:p>
            <a:r>
              <a:rPr lang="en-US" dirty="0" smtClean="0"/>
              <a:t>Diastolic bulge of iv septum into the LV .</a:t>
            </a:r>
          </a:p>
          <a:p>
            <a:endParaRPr lang="en-US" dirty="0" smtClean="0"/>
          </a:p>
          <a:p>
            <a:r>
              <a:rPr lang="en-US" dirty="0"/>
              <a:t>Left ventricular apex is never </a:t>
            </a:r>
            <a:r>
              <a:rPr lang="en-US" dirty="0" smtClean="0"/>
              <a:t>retracted, it </a:t>
            </a:r>
            <a:r>
              <a:rPr lang="en-US" dirty="0"/>
              <a:t>becomes thicker leading to considerable reduction of the longitudinal diameter of the ventricle, </a:t>
            </a:r>
            <a:r>
              <a:rPr lang="en-US" dirty="0" smtClean="0"/>
              <a:t>resulting in </a:t>
            </a:r>
            <a:r>
              <a:rPr lang="en-US" dirty="0"/>
              <a:t>a spherical ventricular </a:t>
            </a:r>
            <a:r>
              <a:rPr lang="en-US" dirty="0" smtClean="0"/>
              <a:t>cavity.</a:t>
            </a:r>
          </a:p>
          <a:p>
            <a:r>
              <a:rPr lang="en-US" dirty="0" smtClean="0"/>
              <a:t>The </a:t>
            </a:r>
            <a:r>
              <a:rPr lang="en-US" dirty="0"/>
              <a:t>fibrotic process of EMF involves the </a:t>
            </a:r>
            <a:r>
              <a:rPr lang="en-US" dirty="0" err="1" smtClean="0"/>
              <a:t>atrioventricular</a:t>
            </a:r>
            <a:r>
              <a:rPr lang="en-US" dirty="0"/>
              <a:t> </a:t>
            </a:r>
            <a:r>
              <a:rPr lang="en-US" dirty="0" smtClean="0"/>
              <a:t>(AV</a:t>
            </a:r>
            <a:r>
              <a:rPr lang="en-US" dirty="0"/>
              <a:t>) valve and sub-</a:t>
            </a:r>
            <a:r>
              <a:rPr lang="en-US" dirty="0" err="1"/>
              <a:t>valvular</a:t>
            </a:r>
            <a:r>
              <a:rPr lang="en-US" dirty="0"/>
              <a:t> apparatus and masquerading as rheumatic heart disease in endemic areas </a:t>
            </a:r>
            <a:r>
              <a:rPr lang="en-US" dirty="0" smtClean="0"/>
              <a:t>for both </a:t>
            </a:r>
            <a:r>
              <a:rPr lang="en-US" dirty="0"/>
              <a:t>diseases. </a:t>
            </a:r>
            <a:endParaRPr lang="en-US" dirty="0" smtClean="0"/>
          </a:p>
          <a:p>
            <a:r>
              <a:rPr lang="en-US" dirty="0" smtClean="0"/>
              <a:t>In </a:t>
            </a:r>
            <a:r>
              <a:rPr lang="en-US" dirty="0"/>
              <a:t>chronic rheumatic heart disease, leaflet thickening is usually restricted to the tip of the </a:t>
            </a:r>
            <a:r>
              <a:rPr lang="en-US" dirty="0" smtClean="0"/>
              <a:t>valve, extends </a:t>
            </a:r>
            <a:r>
              <a:rPr lang="en-US" dirty="0"/>
              <a:t>to the chordae, and is not associated with obliteration of the </a:t>
            </a:r>
            <a:r>
              <a:rPr lang="en-US" dirty="0" smtClean="0"/>
              <a:t>ventricle.  </a:t>
            </a:r>
          </a:p>
          <a:p>
            <a:r>
              <a:rPr lang="en-US" dirty="0" smtClean="0"/>
              <a:t> </a:t>
            </a:r>
            <a:r>
              <a:rPr lang="en-US" dirty="0"/>
              <a:t>Outflow tracts of the ventricles and semilunar valves are spared from the disease process </a:t>
            </a:r>
            <a:r>
              <a:rPr lang="en-US" dirty="0" smtClean="0"/>
              <a:t>of EMF</a:t>
            </a:r>
            <a:r>
              <a:rPr lang="en-US" dirty="0"/>
              <a:t>.</a:t>
            </a:r>
          </a:p>
        </p:txBody>
      </p:sp>
      <p:pic>
        <p:nvPicPr>
          <p:cNvPr id="4" name="Picture 3"/>
          <p:cNvPicPr>
            <a:picLocks noChangeAspect="1"/>
          </p:cNvPicPr>
          <p:nvPr/>
        </p:nvPicPr>
        <p:blipFill>
          <a:blip r:embed="rId3"/>
          <a:stretch>
            <a:fillRect/>
          </a:stretch>
        </p:blipFill>
        <p:spPr>
          <a:xfrm>
            <a:off x="684948" y="145241"/>
            <a:ext cx="7774104" cy="6567517"/>
          </a:xfrm>
          <a:prstGeom prst="rect">
            <a:avLst/>
          </a:prstGeom>
        </p:spPr>
      </p:pic>
    </p:spTree>
    <p:extLst>
      <p:ext uri="{BB962C8B-B14F-4D97-AF65-F5344CB8AC3E}">
        <p14:creationId xmlns:p14="http://schemas.microsoft.com/office/powerpoint/2010/main" xmlns="" val="19325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IN" sz="2400" dirty="0" smtClean="0"/>
              <a:t>Apical thrombi are often present </a:t>
            </a:r>
          </a:p>
          <a:p>
            <a:r>
              <a:rPr lang="en-IN" sz="2400" dirty="0" smtClean="0"/>
              <a:t>Apex maintains inward systolic contractile motion </a:t>
            </a:r>
          </a:p>
          <a:p>
            <a:r>
              <a:rPr lang="en-IN" sz="2400" dirty="0" smtClean="0"/>
              <a:t>Help to differentiate EMF from other causes of apical thrombi associated with an </a:t>
            </a:r>
            <a:r>
              <a:rPr lang="en-IN" sz="2400" dirty="0" err="1" smtClean="0"/>
              <a:t>akinetic</a:t>
            </a:r>
            <a:r>
              <a:rPr lang="en-IN" sz="2400" dirty="0" smtClean="0"/>
              <a:t> or </a:t>
            </a:r>
            <a:r>
              <a:rPr lang="en-IN" sz="2400" dirty="0" err="1" smtClean="0"/>
              <a:t>dyskinetic</a:t>
            </a:r>
            <a:r>
              <a:rPr lang="en-IN" sz="2400" dirty="0" smtClean="0"/>
              <a:t> apex such as myocardial infarction or </a:t>
            </a:r>
            <a:r>
              <a:rPr lang="en-IN" sz="2400" dirty="0" err="1" smtClean="0"/>
              <a:t>Chagas</a:t>
            </a:r>
            <a:r>
              <a:rPr lang="en-IN" sz="2400" dirty="0" smtClean="0"/>
              <a:t> disease </a:t>
            </a:r>
            <a:endParaRPr lang="en-IN" sz="2400" dirty="0"/>
          </a:p>
        </p:txBody>
      </p:sp>
      <p:pic>
        <p:nvPicPr>
          <p:cNvPr id="4" name="Picture 2"/>
          <p:cNvPicPr>
            <a:picLocks noChangeAspect="1" noChangeArrowheads="1"/>
          </p:cNvPicPr>
          <p:nvPr/>
        </p:nvPicPr>
        <p:blipFill>
          <a:blip r:embed="rId2" cstate="print"/>
          <a:srcRect l="40530" t="37039" r="18432" b="17503"/>
          <a:stretch>
            <a:fillRect/>
          </a:stretch>
        </p:blipFill>
        <p:spPr bwMode="auto">
          <a:xfrm>
            <a:off x="2362200" y="3633191"/>
            <a:ext cx="4648200" cy="3217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Echo staging</a:t>
            </a:r>
            <a:endParaRPr lang="en-IN" dirty="0"/>
          </a:p>
        </p:txBody>
      </p:sp>
      <p:sp>
        <p:nvSpPr>
          <p:cNvPr id="3" name="Content Placeholder 2"/>
          <p:cNvSpPr>
            <a:spLocks noGrp="1"/>
          </p:cNvSpPr>
          <p:nvPr>
            <p:ph idx="1"/>
          </p:nvPr>
        </p:nvSpPr>
        <p:spPr/>
        <p:txBody>
          <a:bodyPr>
            <a:normAutofit fontScale="92500"/>
          </a:bodyPr>
          <a:lstStyle/>
          <a:p>
            <a:r>
              <a:rPr lang="en-IN" sz="2400" dirty="0" smtClean="0"/>
              <a:t>An </a:t>
            </a:r>
            <a:r>
              <a:rPr lang="en-IN" sz="2400" dirty="0" err="1" smtClean="0"/>
              <a:t>echocardiographic</a:t>
            </a:r>
            <a:r>
              <a:rPr lang="en-IN" sz="2400" dirty="0" smtClean="0"/>
              <a:t> screening study in Mozambique included </a:t>
            </a:r>
            <a:r>
              <a:rPr lang="en-IN" sz="2400" dirty="0" err="1" smtClean="0"/>
              <a:t>echocardiographic</a:t>
            </a:r>
            <a:r>
              <a:rPr lang="en-IN" sz="2400" dirty="0" smtClean="0"/>
              <a:t> criteria for the diagnosis and staging of EMF </a:t>
            </a:r>
          </a:p>
          <a:p>
            <a:r>
              <a:rPr lang="en-IN" sz="2600" dirty="0" smtClean="0"/>
              <a:t>A definite diagnosis of EMF was made in the presence of two major criteria or one major + two minor criteria</a:t>
            </a:r>
          </a:p>
          <a:p>
            <a:r>
              <a:rPr lang="en-IN" sz="2600" dirty="0" smtClean="0"/>
              <a:t>A total score of </a:t>
            </a:r>
          </a:p>
          <a:p>
            <a:pPr lvl="1"/>
            <a:r>
              <a:rPr lang="en-IN" sz="2200" dirty="0" smtClean="0"/>
              <a:t>Less than 8  - mild EMF </a:t>
            </a:r>
          </a:p>
          <a:p>
            <a:pPr lvl="1"/>
            <a:r>
              <a:rPr lang="en-IN" sz="2200" dirty="0" smtClean="0"/>
              <a:t>8 to 15- moderate disease</a:t>
            </a:r>
          </a:p>
          <a:p>
            <a:pPr lvl="1"/>
            <a:r>
              <a:rPr lang="en-IN" sz="2200" dirty="0" smtClean="0"/>
              <a:t>More than 15 - severe disease.</a:t>
            </a:r>
            <a:endParaRPr lang="en-IN"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EPIDEMIOLOGY</a:t>
            </a:r>
            <a:endParaRPr lang="en-IN" dirty="0"/>
          </a:p>
        </p:txBody>
      </p:sp>
      <p:sp>
        <p:nvSpPr>
          <p:cNvPr id="3" name="Content Placeholder 2"/>
          <p:cNvSpPr>
            <a:spLocks noGrp="1"/>
          </p:cNvSpPr>
          <p:nvPr>
            <p:ph idx="1"/>
          </p:nvPr>
        </p:nvSpPr>
        <p:spPr>
          <a:xfrm>
            <a:off x="827700" y="2052925"/>
            <a:ext cx="7478100" cy="4195481"/>
          </a:xfrm>
        </p:spPr>
        <p:txBody>
          <a:bodyPr>
            <a:normAutofit fontScale="92500" lnSpcReduction="10000"/>
          </a:bodyPr>
          <a:lstStyle/>
          <a:p>
            <a:r>
              <a:rPr lang="en-IN" sz="2400" dirty="0" smtClean="0"/>
              <a:t>EMF was first recognized in Uganda in 1940s</a:t>
            </a:r>
          </a:p>
          <a:p>
            <a:r>
              <a:rPr lang="en-IN" sz="2400" dirty="0" smtClean="0"/>
              <a:t>Accounts for as much as 20 percent of cardiac cases  in that country </a:t>
            </a:r>
          </a:p>
          <a:p>
            <a:r>
              <a:rPr lang="en-IN" sz="2400" dirty="0" smtClean="0"/>
              <a:t>EMF is estimated to be the most common form of restrictive cardiomyopathy worldwide</a:t>
            </a:r>
          </a:p>
          <a:p>
            <a:pPr marL="0" indent="0">
              <a:buNone/>
            </a:pPr>
            <a:r>
              <a:rPr lang="en-IN" sz="1300" dirty="0" err="1" smtClean="0"/>
              <a:t>Sliwa</a:t>
            </a:r>
            <a:r>
              <a:rPr lang="en-IN" sz="1300" dirty="0" smtClean="0"/>
              <a:t> K, </a:t>
            </a:r>
            <a:r>
              <a:rPr lang="en-IN" sz="1300" dirty="0" err="1" smtClean="0"/>
              <a:t>Damasceno</a:t>
            </a:r>
            <a:r>
              <a:rPr lang="en-IN" sz="1300" dirty="0" smtClean="0"/>
              <a:t> A, </a:t>
            </a:r>
            <a:r>
              <a:rPr lang="en-IN" sz="1300" dirty="0" err="1" smtClean="0"/>
              <a:t>Mayosi</a:t>
            </a:r>
            <a:r>
              <a:rPr lang="en-IN" sz="1300" dirty="0" smtClean="0"/>
              <a:t> BM. Epidemiology and </a:t>
            </a:r>
            <a:r>
              <a:rPr lang="en-IN" sz="1300" dirty="0" err="1" smtClean="0"/>
              <a:t>etiology</a:t>
            </a:r>
            <a:r>
              <a:rPr lang="en-IN" sz="1300" dirty="0" smtClean="0"/>
              <a:t> of cardiomyopathy in Africa. Circulation 2005; 112:3577</a:t>
            </a:r>
            <a:endParaRPr lang="en-US" sz="1300" dirty="0" smtClean="0"/>
          </a:p>
          <a:p>
            <a:endParaRPr lang="en-IN" sz="2400" dirty="0" smtClean="0"/>
          </a:p>
          <a:p>
            <a:r>
              <a:rPr lang="en-IN" sz="2400" dirty="0" smtClean="0"/>
              <a:t>Confined to a few geographically specific locations within 15° of the equator.</a:t>
            </a:r>
          </a:p>
          <a:p>
            <a:r>
              <a:rPr lang="en-IN" sz="2400" dirty="0" smtClean="0"/>
              <a:t>EMF also occurs in subtropical regions</a:t>
            </a:r>
          </a:p>
          <a:p>
            <a:endParaRPr lang="en-IN" sz="24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p:cNvPicPr>
            <a:picLocks noGrp="1" noChangeAspect="1" noChangeArrowheads="1"/>
          </p:cNvPicPr>
          <p:nvPr>
            <p:ph idx="1"/>
          </p:nvPr>
        </p:nvPicPr>
        <p:blipFill>
          <a:blip r:embed="rId2" cstate="print"/>
          <a:srcRect l="10014" t="18520" r="46843" b="7401"/>
          <a:stretch>
            <a:fillRect/>
          </a:stretch>
        </p:blipFill>
        <p:spPr bwMode="auto">
          <a:xfrm>
            <a:off x="1981200" y="457200"/>
            <a:ext cx="5638800" cy="6051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IN" dirty="0" smtClean="0"/>
              <a:t>Cardiac catheterization</a:t>
            </a:r>
            <a:endParaRPr lang="en-IN" dirty="0"/>
          </a:p>
        </p:txBody>
      </p:sp>
      <p:sp>
        <p:nvSpPr>
          <p:cNvPr id="3" name="Content Placeholder 2"/>
          <p:cNvSpPr>
            <a:spLocks noGrp="1"/>
          </p:cNvSpPr>
          <p:nvPr>
            <p:ph idx="1"/>
          </p:nvPr>
        </p:nvSpPr>
        <p:spPr/>
        <p:txBody>
          <a:bodyPr>
            <a:normAutofit/>
          </a:bodyPr>
          <a:lstStyle/>
          <a:p>
            <a:r>
              <a:rPr lang="en-IN" sz="2400" dirty="0" smtClean="0"/>
              <a:t>Not required for the diagnosis of EMF</a:t>
            </a:r>
          </a:p>
          <a:p>
            <a:r>
              <a:rPr lang="en-IN" sz="2400" dirty="0" smtClean="0"/>
              <a:t>Depending on ventricle involved, MR and TR may be demonstrated</a:t>
            </a:r>
          </a:p>
          <a:p>
            <a:r>
              <a:rPr lang="en-IN" sz="2400" dirty="0" smtClean="0"/>
              <a:t>Ventricular angiography reveals apical obliteration of the affected ventricle</a:t>
            </a:r>
          </a:p>
          <a:p>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IN" dirty="0" smtClean="0"/>
              <a:t>Diastolic dip and plateau</a:t>
            </a:r>
            <a:endParaRPr lang="en-IN" dirty="0"/>
          </a:p>
        </p:txBody>
      </p:sp>
      <p:pic>
        <p:nvPicPr>
          <p:cNvPr id="7170" name="Picture 2"/>
          <p:cNvPicPr>
            <a:picLocks noGrp="1" noChangeAspect="1" noChangeArrowheads="1"/>
          </p:cNvPicPr>
          <p:nvPr>
            <p:ph idx="1"/>
          </p:nvPr>
        </p:nvPicPr>
        <p:blipFill>
          <a:blip r:embed="rId3" cstate="print"/>
          <a:stretch>
            <a:fillRect/>
          </a:stretch>
        </p:blipFill>
        <p:spPr bwMode="auto">
          <a:xfrm>
            <a:off x="884830" y="2662519"/>
            <a:ext cx="6711654" cy="4195481"/>
          </a:xfrm>
          <a:prstGeom prst="rect">
            <a:avLst/>
          </a:prstGeom>
          <a:noFill/>
          <a:ln w="9525">
            <a:noFill/>
            <a:miter lim="800000"/>
            <a:headEnd/>
            <a:tailEnd/>
          </a:ln>
        </p:spPr>
      </p:pic>
      <p:pic>
        <p:nvPicPr>
          <p:cNvPr id="7172" name="Picture 4" descr="http://web.squ.edu.om/med-Lib/MED_CD/E_CDs/anesthesia/site/content/figures/3030F47.gif"/>
          <p:cNvPicPr>
            <a:picLocks noChangeAspect="1" noChangeArrowheads="1"/>
          </p:cNvPicPr>
          <p:nvPr/>
        </p:nvPicPr>
        <p:blipFill>
          <a:blip r:embed="rId4" cstate="print"/>
          <a:srcRect/>
          <a:stretch>
            <a:fillRect/>
          </a:stretch>
        </p:blipFill>
        <p:spPr bwMode="auto">
          <a:xfrm>
            <a:off x="930322" y="2209800"/>
            <a:ext cx="2590800" cy="4445000"/>
          </a:xfrm>
          <a:prstGeom prst="rect">
            <a:avLst/>
          </a:prstGeom>
          <a:noFill/>
        </p:spPr>
      </p:pic>
      <p:sp>
        <p:nvSpPr>
          <p:cNvPr id="6" name="Rectangle 5"/>
          <p:cNvSpPr/>
          <p:nvPr/>
        </p:nvSpPr>
        <p:spPr>
          <a:xfrm>
            <a:off x="914400" y="990600"/>
            <a:ext cx="6781800" cy="646331"/>
          </a:xfrm>
          <a:prstGeom prst="rect">
            <a:avLst/>
          </a:prstGeom>
        </p:spPr>
        <p:txBody>
          <a:bodyPr wrap="square">
            <a:spAutoFit/>
          </a:bodyPr>
          <a:lstStyle/>
          <a:p>
            <a:r>
              <a:rPr lang="en-IN" dirty="0" smtClean="0"/>
              <a:t>hemodynamic studies - restrictive pattern with diastolic dip and plateau pressure tracings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457200" y="1687563"/>
            <a:ext cx="3733800" cy="37338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4533900" y="1675473"/>
            <a:ext cx="3863616" cy="3887127"/>
          </a:xfrm>
          <a:prstGeom prst="rect">
            <a:avLst/>
          </a:prstGeom>
          <a:noFill/>
          <a:ln w="9525">
            <a:noFill/>
            <a:miter lim="800000"/>
            <a:headEnd/>
            <a:tailEnd/>
          </a:ln>
          <a:effectLst/>
        </p:spPr>
      </p:pic>
      <p:sp>
        <p:nvSpPr>
          <p:cNvPr id="6" name="Title 5"/>
          <p:cNvSpPr>
            <a:spLocks noGrp="1"/>
          </p:cNvSpPr>
          <p:nvPr>
            <p:ph type="title"/>
          </p:nvPr>
        </p:nvSpPr>
        <p:spPr>
          <a:xfrm>
            <a:off x="419100" y="-14785"/>
            <a:ext cx="8229600" cy="1371600"/>
          </a:xfrm>
        </p:spPr>
        <p:txBody>
          <a:bodyPr>
            <a:noAutofit/>
          </a:bodyPr>
          <a:lstStyle/>
          <a:p>
            <a:r>
              <a:rPr lang="en-US" sz="3200" u="sng" dirty="0" smtClean="0"/>
              <a:t>Angiography</a:t>
            </a:r>
            <a:r>
              <a:rPr lang="en-US" sz="2000" u="sng" dirty="0" smtClean="0"/>
              <a:t/>
            </a:r>
            <a:br>
              <a:rPr lang="en-US" sz="2000" u="sng" dirty="0" smtClean="0"/>
            </a:br>
            <a:r>
              <a:rPr lang="en-US" sz="2000" u="sng" dirty="0" smtClean="0"/>
              <a:t/>
            </a:r>
            <a:br>
              <a:rPr lang="en-US" sz="2000" u="sng" dirty="0" smtClean="0"/>
            </a:br>
            <a:r>
              <a:rPr lang="en-US" sz="2000" dirty="0" smtClean="0"/>
              <a:t>Characteristic obliteration of the apex of the involved ventricle(s) with varying degree of AV valve regurgitation  </a:t>
            </a:r>
            <a:br>
              <a:rPr lang="en-US" sz="2000" dirty="0" smtClean="0"/>
            </a:br>
            <a:endParaRPr lang="en-US" sz="2000" dirty="0"/>
          </a:p>
        </p:txBody>
      </p:sp>
      <p:sp>
        <p:nvSpPr>
          <p:cNvPr id="7" name="Title 1"/>
          <p:cNvSpPr txBox="1">
            <a:spLocks/>
          </p:cNvSpPr>
          <p:nvPr/>
        </p:nvSpPr>
        <p:spPr>
          <a:xfrm>
            <a:off x="228600" y="5562600"/>
            <a:ext cx="8610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Left ventricular angiogram in the RAO view showing obliteration of the apex  in systole</a:t>
            </a:r>
            <a:r>
              <a:rPr kumimoji="0" lang="en-US" sz="2000" b="0" i="0" u="none" strike="noStrike" kern="1200" cap="none" spc="0" normalizeH="0" noProof="0" dirty="0" smtClean="0">
                <a:ln>
                  <a:noFill/>
                </a:ln>
                <a:solidFill>
                  <a:schemeClr val="tx1"/>
                </a:solidFill>
                <a:effectLst/>
                <a:uLnTx/>
                <a:uFillTx/>
                <a:latin typeface="+mj-lt"/>
                <a:ea typeface="+mj-ea"/>
                <a:cs typeface="+mj-cs"/>
              </a:rPr>
              <a:t> </a:t>
            </a:r>
            <a:r>
              <a:rPr kumimoji="0" lang="en-US" sz="2000" b="0" i="1" u="none" strike="noStrike" kern="1200" cap="none" spc="0" normalizeH="0" baseline="0" noProof="0" dirty="0" smtClean="0">
                <a:ln>
                  <a:noFill/>
                </a:ln>
                <a:solidFill>
                  <a:schemeClr val="tx1"/>
                </a:solidFill>
                <a:effectLst/>
                <a:uLnTx/>
                <a:uFillTx/>
                <a:latin typeface="+mj-lt"/>
                <a:ea typeface="+mj-ea"/>
                <a:cs typeface="+mj-cs"/>
              </a:rPr>
              <a:t> and diastole </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7"/>
          <p:cNvSpPr/>
          <p:nvPr/>
        </p:nvSpPr>
        <p:spPr>
          <a:xfrm>
            <a:off x="457200" y="6198513"/>
            <a:ext cx="8382001" cy="430887"/>
          </a:xfrm>
          <a:prstGeom prst="rect">
            <a:avLst/>
          </a:prstGeom>
        </p:spPr>
        <p:txBody>
          <a:bodyPr wrap="square">
            <a:spAutoFit/>
          </a:bodyPr>
          <a:lstStyle/>
          <a:p>
            <a:pPr algn="ctr"/>
            <a:r>
              <a:rPr lang="en-US" sz="1100" i="1" dirty="0" err="1" smtClean="0"/>
              <a:t>Walid</a:t>
            </a:r>
            <a:r>
              <a:rPr lang="en-US" sz="1100" i="1" dirty="0" smtClean="0"/>
              <a:t> M. Hassan, MD, FCCP; Mohamed et al Pitfalls in Diagnosis and Clinical, </a:t>
            </a:r>
            <a:r>
              <a:rPr lang="en-US" sz="1100" i="1" dirty="0" err="1" smtClean="0"/>
              <a:t>Echocardiographic</a:t>
            </a:r>
            <a:r>
              <a:rPr lang="en-US" sz="1100" i="1" dirty="0" smtClean="0"/>
              <a:t>, and Hemodynamic Findings in </a:t>
            </a:r>
            <a:r>
              <a:rPr lang="en-US" sz="1100" i="1" dirty="0" err="1" smtClean="0"/>
              <a:t>Endomyocardial</a:t>
            </a:r>
            <a:r>
              <a:rPr lang="en-US" sz="1100" i="1" dirty="0" smtClean="0"/>
              <a:t> Fibrosis A 25-Year Experience 2005</a:t>
            </a:r>
            <a:endParaRPr lang="en-US" sz="1100" i="1" dirty="0"/>
          </a:p>
        </p:txBody>
      </p:sp>
    </p:spTree>
    <p:extLst>
      <p:ext uri="{BB962C8B-B14F-4D97-AF65-F5344CB8AC3E}">
        <p14:creationId xmlns:p14="http://schemas.microsoft.com/office/powerpoint/2010/main" xmlns="" val="2775222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1130300"/>
            <a:ext cx="4495800" cy="521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1" name="Title 2"/>
          <p:cNvSpPr>
            <a:spLocks noGrp="1"/>
          </p:cNvSpPr>
          <p:nvPr>
            <p:ph type="title"/>
          </p:nvPr>
        </p:nvSpPr>
        <p:spPr>
          <a:xfrm>
            <a:off x="457200" y="228600"/>
            <a:ext cx="8229600" cy="762000"/>
          </a:xfrm>
        </p:spPr>
        <p:txBody>
          <a:bodyPr>
            <a:normAutofit fontScale="90000"/>
          </a:bodyPr>
          <a:lstStyle/>
          <a:p>
            <a:pPr eaLnBrk="1" fontAlgn="auto" hangingPunct="1">
              <a:spcAft>
                <a:spcPts val="0"/>
              </a:spcAft>
              <a:defRPr/>
            </a:pPr>
            <a:r>
              <a:rPr lang="en-US" dirty="0" smtClean="0"/>
              <a:t>          Clenched Fist appearance</a:t>
            </a:r>
          </a:p>
        </p:txBody>
      </p:sp>
    </p:spTree>
    <p:extLst>
      <p:ext uri="{BB962C8B-B14F-4D97-AF65-F5344CB8AC3E}">
        <p14:creationId xmlns:p14="http://schemas.microsoft.com/office/powerpoint/2010/main" xmlns="" val="3740536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IN" sz="3600" dirty="0" smtClean="0"/>
              <a:t>Cardiovascular magnetic resonance imaging</a:t>
            </a:r>
            <a:r>
              <a:rPr lang="en-IN" dirty="0" smtClean="0"/>
              <a:t> </a:t>
            </a:r>
            <a:endParaRPr lang="en-IN" dirty="0"/>
          </a:p>
        </p:txBody>
      </p:sp>
      <p:sp>
        <p:nvSpPr>
          <p:cNvPr id="3" name="Content Placeholder 2"/>
          <p:cNvSpPr>
            <a:spLocks noGrp="1"/>
          </p:cNvSpPr>
          <p:nvPr>
            <p:ph idx="1"/>
          </p:nvPr>
        </p:nvSpPr>
        <p:spPr>
          <a:xfrm>
            <a:off x="827700" y="2052925"/>
            <a:ext cx="7630500" cy="4195481"/>
          </a:xfrm>
        </p:spPr>
        <p:txBody>
          <a:bodyPr>
            <a:normAutofit/>
          </a:bodyPr>
          <a:lstStyle/>
          <a:p>
            <a:r>
              <a:rPr lang="en-IN" sz="2400" dirty="0" smtClean="0"/>
              <a:t>CMR imaging with contrast demonstrates myocardial fibrosis </a:t>
            </a:r>
          </a:p>
          <a:p>
            <a:r>
              <a:rPr lang="en-IN" sz="2400" dirty="0" smtClean="0"/>
              <a:t>Generally unavailable in areas with highest burden of disease</a:t>
            </a:r>
          </a:p>
          <a:p>
            <a:endParaRPr lang="en-IN" sz="2400" dirty="0" smtClean="0"/>
          </a:p>
          <a:p>
            <a:r>
              <a:rPr lang="en-IN" sz="2400" dirty="0" smtClean="0"/>
              <a:t>Early disease where there is suspicion for active inflammation, CMR may be useful in identifying patients who may benefit from steroid therapy</a:t>
            </a:r>
            <a:r>
              <a:rPr lang="en-IN" dirty="0" smtClean="0"/>
              <a:t>.</a:t>
            </a:r>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sz="2400" dirty="0" smtClean="0"/>
              <a:t>Echo may not fully differentiate EMF from other cardiac diseases presenting as LV apical obliteration such as </a:t>
            </a:r>
          </a:p>
          <a:p>
            <a:pPr lvl="1"/>
            <a:r>
              <a:rPr lang="en-IN" sz="2000" dirty="0" smtClean="0"/>
              <a:t>Apical HCM </a:t>
            </a:r>
          </a:p>
          <a:p>
            <a:pPr lvl="1"/>
            <a:r>
              <a:rPr lang="en-IN" sz="2000" dirty="0" smtClean="0"/>
              <a:t>Cardiac </a:t>
            </a:r>
            <a:r>
              <a:rPr lang="en-IN" sz="2000" dirty="0" err="1" smtClean="0"/>
              <a:t>tumors</a:t>
            </a:r>
            <a:endParaRPr lang="en-IN" sz="2000" dirty="0" smtClean="0"/>
          </a:p>
          <a:p>
            <a:pPr lvl="1"/>
            <a:r>
              <a:rPr lang="en-IN" sz="2000" dirty="0" smtClean="0"/>
              <a:t>Apical thrombus</a:t>
            </a:r>
          </a:p>
          <a:p>
            <a:pPr lvl="1"/>
            <a:r>
              <a:rPr lang="en-IN" sz="2000" dirty="0" err="1" smtClean="0"/>
              <a:t>Noncompaction</a:t>
            </a:r>
            <a:endParaRPr lang="en-IN" sz="20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IN" sz="2400" dirty="0" smtClean="0"/>
              <a:t>CMR provides detailed information on ventricular morphology and function excellent visualization of the ventricular apex</a:t>
            </a:r>
          </a:p>
          <a:p>
            <a:r>
              <a:rPr lang="en-IN" sz="2400" dirty="0" smtClean="0"/>
              <a:t>Late gadolinium enhancement (LGE)-CMR allows the evaluation of the presence of myocardial inflammation, fibrosis, and injury </a:t>
            </a:r>
          </a:p>
          <a:p>
            <a:r>
              <a:rPr lang="en-IN" sz="2400" dirty="0" smtClean="0"/>
              <a:t>Precise EMF diagnosis and evaluation of fibrosis may allow surgical intervention in a less advanced stage</a:t>
            </a:r>
            <a:endParaRPr lang="en-IN" sz="2400" dirty="0"/>
          </a:p>
        </p:txBody>
      </p:sp>
      <p:pic>
        <p:nvPicPr>
          <p:cNvPr id="4" name="Picture 2"/>
          <p:cNvPicPr>
            <a:picLocks noChangeAspect="1" noChangeArrowheads="1"/>
          </p:cNvPicPr>
          <p:nvPr/>
        </p:nvPicPr>
        <p:blipFill>
          <a:blip r:embed="rId2" cstate="print"/>
          <a:srcRect l="14223" t="33672" r="42634" b="44441"/>
          <a:stretch>
            <a:fillRect/>
          </a:stretch>
        </p:blipFill>
        <p:spPr bwMode="auto">
          <a:xfrm>
            <a:off x="1066800" y="3980765"/>
            <a:ext cx="6488723" cy="2057400"/>
          </a:xfrm>
          <a:prstGeom prst="rect">
            <a:avLst/>
          </a:prstGeom>
          <a:noFill/>
          <a:ln w="9525">
            <a:noFill/>
            <a:miter lim="800000"/>
            <a:headEnd/>
            <a:tailEnd/>
          </a:ln>
        </p:spPr>
      </p:pic>
      <p:sp>
        <p:nvSpPr>
          <p:cNvPr id="5" name="Rectangle 4"/>
          <p:cNvSpPr/>
          <p:nvPr/>
        </p:nvSpPr>
        <p:spPr>
          <a:xfrm>
            <a:off x="1676400" y="6183868"/>
            <a:ext cx="7010400" cy="369332"/>
          </a:xfrm>
          <a:prstGeom prst="rect">
            <a:avLst/>
          </a:prstGeom>
        </p:spPr>
        <p:txBody>
          <a:bodyPr wrap="square">
            <a:spAutoFit/>
          </a:bodyPr>
          <a:lstStyle/>
          <a:p>
            <a:r>
              <a:rPr lang="en-IN" i="1" dirty="0" smtClean="0"/>
              <a:t>Vera M.C. </a:t>
            </a:r>
            <a:r>
              <a:rPr lang="en-IN" i="1" dirty="0" err="1" smtClean="0"/>
              <a:t>Salemi</a:t>
            </a:r>
            <a:r>
              <a:rPr lang="en-IN" i="1" dirty="0" smtClean="0"/>
              <a:t> et al </a:t>
            </a:r>
            <a:r>
              <a:rPr lang="en-IN" i="1" dirty="0" err="1" smtClean="0"/>
              <a:t>Circ</a:t>
            </a:r>
            <a:r>
              <a:rPr lang="en-IN" i="1" dirty="0" smtClean="0"/>
              <a:t> </a:t>
            </a:r>
            <a:r>
              <a:rPr lang="en-IN" i="1" dirty="0" err="1" smtClean="0"/>
              <a:t>Cardiovasc</a:t>
            </a:r>
            <a:r>
              <a:rPr lang="en-IN" i="1" dirty="0" smtClean="0"/>
              <a:t> Imaging 2011</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IN" dirty="0" smtClean="0"/>
              <a:t>PROGNOSIS AND MANAGEMENT</a:t>
            </a:r>
            <a:endParaRPr lang="en-IN" dirty="0"/>
          </a:p>
        </p:txBody>
      </p:sp>
      <p:sp>
        <p:nvSpPr>
          <p:cNvPr id="3" name="Content Placeholder 2"/>
          <p:cNvSpPr>
            <a:spLocks noGrp="1"/>
          </p:cNvSpPr>
          <p:nvPr>
            <p:ph idx="1"/>
          </p:nvPr>
        </p:nvSpPr>
        <p:spPr>
          <a:xfrm>
            <a:off x="457200" y="1066800"/>
            <a:ext cx="8229600" cy="5410200"/>
          </a:xfrm>
        </p:spPr>
        <p:txBody>
          <a:bodyPr>
            <a:normAutofit fontScale="92500" lnSpcReduction="20000"/>
          </a:bodyPr>
          <a:lstStyle/>
          <a:p>
            <a:r>
              <a:rPr lang="en-IN" sz="2600" dirty="0" smtClean="0"/>
              <a:t>Natural history of EMF is not fully defined, and there are few data available to guide therapeutic decisions</a:t>
            </a:r>
          </a:p>
          <a:p>
            <a:r>
              <a:rPr lang="en-IN" sz="2600" dirty="0" smtClean="0"/>
              <a:t>Most present to medical care with end-stage disease </a:t>
            </a:r>
          </a:p>
          <a:p>
            <a:endParaRPr lang="en-IN" sz="2600" dirty="0" smtClean="0"/>
          </a:p>
          <a:p>
            <a:r>
              <a:rPr lang="en-IN" sz="2600" dirty="0" smtClean="0"/>
              <a:t>Annual mortality - as high as 25 percent despite medical treatment</a:t>
            </a:r>
          </a:p>
          <a:p>
            <a:r>
              <a:rPr lang="en-IN" sz="1300" dirty="0" err="1" smtClean="0"/>
              <a:t>Barretto</a:t>
            </a:r>
            <a:r>
              <a:rPr lang="en-IN" sz="1300" dirty="0" smtClean="0"/>
              <a:t> AC, </a:t>
            </a:r>
            <a:r>
              <a:rPr lang="en-IN" sz="1300" dirty="0" err="1" smtClean="0"/>
              <a:t>Mady</a:t>
            </a:r>
            <a:r>
              <a:rPr lang="en-IN" sz="1300" dirty="0" smtClean="0"/>
              <a:t> C, </a:t>
            </a:r>
            <a:r>
              <a:rPr lang="en-IN" sz="1300" dirty="0" err="1" smtClean="0"/>
              <a:t>Nussbacher</a:t>
            </a:r>
            <a:r>
              <a:rPr lang="en-IN" sz="1300" dirty="0" smtClean="0"/>
              <a:t> A, et al. </a:t>
            </a:r>
            <a:r>
              <a:rPr lang="en-IN" sz="1300" dirty="0" err="1" smtClean="0"/>
              <a:t>Atrial</a:t>
            </a:r>
            <a:r>
              <a:rPr lang="en-IN" sz="1300" dirty="0" smtClean="0"/>
              <a:t> fibrillation in </a:t>
            </a:r>
            <a:r>
              <a:rPr lang="en-IN" sz="1300" dirty="0" err="1" smtClean="0"/>
              <a:t>endomyocardial</a:t>
            </a:r>
            <a:r>
              <a:rPr lang="en-IN" sz="1300" dirty="0" smtClean="0"/>
              <a:t> fibrosis is a marker of worse prognosis. </a:t>
            </a:r>
            <a:r>
              <a:rPr lang="en-IN" sz="1300" dirty="0" err="1" smtClean="0"/>
              <a:t>Int</a:t>
            </a:r>
            <a:r>
              <a:rPr lang="en-IN" sz="1300" dirty="0" smtClean="0"/>
              <a:t> J </a:t>
            </a:r>
            <a:r>
              <a:rPr lang="en-IN" sz="1300" dirty="0" err="1" smtClean="0"/>
              <a:t>Cardiol</a:t>
            </a:r>
            <a:r>
              <a:rPr lang="en-IN" sz="1300" dirty="0" smtClean="0"/>
              <a:t> 1998; 67:19.</a:t>
            </a:r>
          </a:p>
          <a:p>
            <a:endParaRPr lang="en-IN" sz="1300" dirty="0" smtClean="0"/>
          </a:p>
          <a:p>
            <a:r>
              <a:rPr lang="en-IN" sz="2600" dirty="0" smtClean="0"/>
              <a:t>Surgical management has led to long-term survival in some patients with EMF </a:t>
            </a:r>
            <a:endParaRPr lang="en-IN" sz="2600" u="sng" dirty="0" smtClean="0"/>
          </a:p>
          <a:p>
            <a:r>
              <a:rPr lang="en-IN" sz="1300" dirty="0" err="1" smtClean="0"/>
              <a:t>Moraes</a:t>
            </a:r>
            <a:r>
              <a:rPr lang="en-IN" sz="1300" dirty="0" smtClean="0"/>
              <a:t> F, </a:t>
            </a:r>
            <a:r>
              <a:rPr lang="en-IN" sz="1300" dirty="0" err="1" smtClean="0"/>
              <a:t>Lapa</a:t>
            </a:r>
            <a:r>
              <a:rPr lang="en-IN" sz="1300" dirty="0" smtClean="0"/>
              <a:t> C, </a:t>
            </a:r>
            <a:r>
              <a:rPr lang="en-IN" sz="1300" dirty="0" err="1" smtClean="0"/>
              <a:t>Hazin</a:t>
            </a:r>
            <a:r>
              <a:rPr lang="en-IN" sz="1300" dirty="0" smtClean="0"/>
              <a:t> S, et al. Surgery for </a:t>
            </a:r>
            <a:r>
              <a:rPr lang="en-IN" sz="1300" dirty="0" err="1" smtClean="0"/>
              <a:t>endomyocardial</a:t>
            </a:r>
            <a:r>
              <a:rPr lang="en-IN" sz="1300" dirty="0" smtClean="0"/>
              <a:t> fibrosis revisited. </a:t>
            </a:r>
            <a:r>
              <a:rPr lang="en-IN" sz="1300" dirty="0" err="1" smtClean="0"/>
              <a:t>Eur</a:t>
            </a:r>
            <a:r>
              <a:rPr lang="en-IN" sz="1300" dirty="0" smtClean="0"/>
              <a:t> J </a:t>
            </a:r>
            <a:r>
              <a:rPr lang="en-IN" sz="1300" dirty="0" err="1" smtClean="0"/>
              <a:t>Cardiothorac</a:t>
            </a:r>
            <a:r>
              <a:rPr lang="en-IN" sz="1300" dirty="0" smtClean="0"/>
              <a:t> </a:t>
            </a:r>
            <a:r>
              <a:rPr lang="en-IN" sz="1300" dirty="0" err="1" smtClean="0"/>
              <a:t>Surg</a:t>
            </a:r>
            <a:r>
              <a:rPr lang="en-IN" sz="1300" dirty="0" smtClean="0"/>
              <a:t> 1999; 15:309</a:t>
            </a:r>
          </a:p>
          <a:p>
            <a:r>
              <a:rPr lang="en-IN" sz="2600" dirty="0" smtClean="0"/>
              <a:t>This option is unavailable in regions with a high disease burden</a:t>
            </a:r>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Medical therapy </a:t>
            </a:r>
            <a:endParaRPr lang="en-IN" dirty="0"/>
          </a:p>
        </p:txBody>
      </p:sp>
      <p:sp>
        <p:nvSpPr>
          <p:cNvPr id="3" name="Content Placeholder 2"/>
          <p:cNvSpPr>
            <a:spLocks noGrp="1"/>
          </p:cNvSpPr>
          <p:nvPr>
            <p:ph idx="1"/>
          </p:nvPr>
        </p:nvSpPr>
        <p:spPr>
          <a:xfrm>
            <a:off x="827700" y="2052925"/>
            <a:ext cx="7935300" cy="4195481"/>
          </a:xfrm>
        </p:spPr>
        <p:txBody>
          <a:bodyPr>
            <a:normAutofit/>
          </a:bodyPr>
          <a:lstStyle/>
          <a:p>
            <a:r>
              <a:rPr lang="en-IN" sz="2800" dirty="0" smtClean="0"/>
              <a:t>Diuretics and rate control for </a:t>
            </a:r>
            <a:r>
              <a:rPr lang="en-IN" sz="2800" dirty="0" err="1" smtClean="0"/>
              <a:t>atrial</a:t>
            </a:r>
            <a:r>
              <a:rPr lang="en-IN" sz="2800" dirty="0" smtClean="0"/>
              <a:t> fibrillation are currently the mainstays of therapy</a:t>
            </a:r>
          </a:p>
          <a:p>
            <a:r>
              <a:rPr lang="en-IN" sz="2800" dirty="0" smtClean="0"/>
              <a:t>Pleural, pericardial or </a:t>
            </a:r>
            <a:r>
              <a:rPr lang="en-IN" sz="2800" dirty="0" err="1" smtClean="0"/>
              <a:t>ascitic</a:t>
            </a:r>
            <a:r>
              <a:rPr lang="en-IN" sz="2800" dirty="0" smtClean="0"/>
              <a:t> fluid removal may alleviate symptoms, but these often </a:t>
            </a:r>
            <a:r>
              <a:rPr lang="en-IN" sz="2800" dirty="0" err="1" smtClean="0"/>
              <a:t>reaccumulate</a:t>
            </a:r>
            <a:endParaRPr lang="en-IN" sz="2800" dirty="0" smtClean="0"/>
          </a:p>
          <a:p>
            <a:r>
              <a:rPr lang="en-IN" sz="2800" dirty="0" smtClean="0"/>
              <a:t>In patients with suspected acute </a:t>
            </a:r>
            <a:r>
              <a:rPr lang="en-IN" sz="2800" dirty="0" err="1" smtClean="0"/>
              <a:t>carditis</a:t>
            </a:r>
            <a:r>
              <a:rPr lang="en-IN" sz="2800" dirty="0" smtClean="0"/>
              <a:t>, prednisone may be of benefit</a:t>
            </a:r>
            <a:endParaRPr lang="en-IN"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cstate="print"/>
          <a:srcRect l="11066" t="11785" r="8962" b="13908"/>
          <a:stretch>
            <a:fillRect/>
          </a:stretch>
        </p:blipFill>
        <p:spPr bwMode="auto">
          <a:xfrm>
            <a:off x="228600" y="1219200"/>
            <a:ext cx="8397949"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84667"/>
            <a:ext cx="6798734" cy="1303867"/>
          </a:xfrm>
        </p:spPr>
        <p:txBody>
          <a:bodyPr/>
          <a:lstStyle/>
          <a:p>
            <a:r>
              <a:rPr lang="en-IN" dirty="0" smtClean="0"/>
              <a:t>Surgery</a:t>
            </a:r>
            <a:endParaRPr lang="en-IN" dirty="0"/>
          </a:p>
        </p:txBody>
      </p:sp>
      <p:sp>
        <p:nvSpPr>
          <p:cNvPr id="3" name="Content Placeholder 2"/>
          <p:cNvSpPr>
            <a:spLocks noGrp="1"/>
          </p:cNvSpPr>
          <p:nvPr>
            <p:ph idx="1"/>
          </p:nvPr>
        </p:nvSpPr>
        <p:spPr>
          <a:xfrm>
            <a:off x="76200" y="1066800"/>
            <a:ext cx="8686800" cy="5334000"/>
          </a:xfrm>
        </p:spPr>
        <p:txBody>
          <a:bodyPr>
            <a:noAutofit/>
          </a:bodyPr>
          <a:lstStyle/>
          <a:p>
            <a:r>
              <a:rPr lang="en-IN" sz="2400" dirty="0" err="1" smtClean="0"/>
              <a:t>Endomyocardial</a:t>
            </a:r>
            <a:r>
              <a:rPr lang="en-IN" sz="2400" dirty="0" smtClean="0"/>
              <a:t> resection with valve replacement or repair has gained prominence at many </a:t>
            </a:r>
            <a:r>
              <a:rPr lang="en-IN" sz="2400" dirty="0" err="1" smtClean="0"/>
              <a:t>centers</a:t>
            </a:r>
            <a:r>
              <a:rPr lang="en-IN" sz="2400" dirty="0" smtClean="0"/>
              <a:t>, especially in subjects in advanced heart failure </a:t>
            </a:r>
          </a:p>
          <a:p>
            <a:pPr marL="0" indent="0">
              <a:buNone/>
            </a:pPr>
            <a:r>
              <a:rPr lang="en-IN" sz="1100" dirty="0" err="1" smtClean="0"/>
              <a:t>Moraes</a:t>
            </a:r>
            <a:r>
              <a:rPr lang="en-IN" sz="1100" dirty="0" smtClean="0"/>
              <a:t> F, </a:t>
            </a:r>
            <a:r>
              <a:rPr lang="en-IN" sz="1100" dirty="0" err="1" smtClean="0"/>
              <a:t>Lapa</a:t>
            </a:r>
            <a:r>
              <a:rPr lang="en-IN" sz="1100" dirty="0" smtClean="0"/>
              <a:t> C, </a:t>
            </a:r>
            <a:r>
              <a:rPr lang="en-IN" sz="1100" dirty="0" err="1" smtClean="0"/>
              <a:t>Hazin</a:t>
            </a:r>
            <a:r>
              <a:rPr lang="en-IN" sz="1100" dirty="0" smtClean="0"/>
              <a:t> S, et al. Surgery for </a:t>
            </a:r>
            <a:r>
              <a:rPr lang="en-IN" sz="1100" dirty="0" err="1" smtClean="0"/>
              <a:t>endomyocardial</a:t>
            </a:r>
            <a:r>
              <a:rPr lang="en-IN" sz="1100" dirty="0" smtClean="0"/>
              <a:t> fibrosis revisited. </a:t>
            </a:r>
            <a:r>
              <a:rPr lang="en-IN" sz="1100" dirty="0" err="1" smtClean="0"/>
              <a:t>Eur</a:t>
            </a:r>
            <a:r>
              <a:rPr lang="en-IN" sz="1100" dirty="0" smtClean="0"/>
              <a:t> J </a:t>
            </a:r>
            <a:r>
              <a:rPr lang="en-IN" sz="1100" dirty="0" err="1" smtClean="0"/>
              <a:t>Cardiothorac</a:t>
            </a:r>
            <a:r>
              <a:rPr lang="en-IN" sz="1100" dirty="0" smtClean="0"/>
              <a:t> </a:t>
            </a:r>
            <a:r>
              <a:rPr lang="en-IN" sz="1100" dirty="0" err="1" smtClean="0"/>
              <a:t>Surg</a:t>
            </a:r>
            <a:r>
              <a:rPr lang="en-IN" sz="1100" dirty="0" smtClean="0"/>
              <a:t> 1999; 15:309</a:t>
            </a:r>
          </a:p>
          <a:p>
            <a:pPr marL="0" indent="0">
              <a:buNone/>
            </a:pPr>
            <a:r>
              <a:rPr lang="en-IN" sz="1100" dirty="0" smtClean="0"/>
              <a:t>Schneider U, </a:t>
            </a:r>
            <a:r>
              <a:rPr lang="en-IN" sz="1100" dirty="0" err="1" smtClean="0"/>
              <a:t>Jenni</a:t>
            </a:r>
            <a:r>
              <a:rPr lang="en-IN" sz="1100" dirty="0" smtClean="0"/>
              <a:t> R, </a:t>
            </a:r>
            <a:r>
              <a:rPr lang="en-IN" sz="1100" dirty="0" err="1" smtClean="0"/>
              <a:t>Turina</a:t>
            </a:r>
            <a:r>
              <a:rPr lang="en-IN" sz="1100" dirty="0" smtClean="0"/>
              <a:t> J, et al. Long-term follow up of patients with </a:t>
            </a:r>
            <a:r>
              <a:rPr lang="en-IN" sz="1100" dirty="0" err="1" smtClean="0"/>
              <a:t>endomyocardial</a:t>
            </a:r>
            <a:r>
              <a:rPr lang="en-IN" sz="1100" dirty="0" smtClean="0"/>
              <a:t> fibrosis: effects of surgery. Heart 1998; 79:362.[</a:t>
            </a:r>
            <a:r>
              <a:rPr lang="en-IN" sz="1100" u="sng" dirty="0" smtClean="0"/>
              <a:t>6,47,</a:t>
            </a:r>
          </a:p>
          <a:p>
            <a:pPr marL="0" indent="0">
              <a:buNone/>
            </a:pPr>
            <a:endParaRPr lang="en-IN" sz="1100" dirty="0" smtClean="0"/>
          </a:p>
          <a:p>
            <a:r>
              <a:rPr lang="en-IN" sz="2400" dirty="0" smtClean="0"/>
              <a:t>Immediate postoperative mortality is high, ranging from 15 to 30 percent, but surgery offers the possibility of long-term survival </a:t>
            </a:r>
          </a:p>
          <a:p>
            <a:endParaRPr lang="en-IN" sz="2400" dirty="0" smtClean="0"/>
          </a:p>
          <a:p>
            <a:r>
              <a:rPr lang="en-IN" sz="2400" dirty="0" smtClean="0"/>
              <a:t>A surgical series of 83 patients from Brazil all in NYHA functional class grade III-IV, and with a mean follow-up of 7.6 years had a survival probability at 17 years of 55 percent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sz="2400" dirty="0" smtClean="0"/>
              <a:t>To identify life expectancy after surgery </a:t>
            </a:r>
          </a:p>
          <a:p>
            <a:r>
              <a:rPr lang="en-IN" sz="2400" dirty="0" smtClean="0"/>
              <a:t>83 patients with EMF underwent </a:t>
            </a:r>
            <a:r>
              <a:rPr lang="en-IN" sz="2400" dirty="0" err="1" smtClean="0"/>
              <a:t>endocardial</a:t>
            </a:r>
            <a:r>
              <a:rPr lang="en-IN" sz="2400" dirty="0" smtClean="0"/>
              <a:t> </a:t>
            </a:r>
            <a:r>
              <a:rPr lang="en-IN" sz="2400" dirty="0" err="1" smtClean="0"/>
              <a:t>decortication</a:t>
            </a:r>
            <a:r>
              <a:rPr lang="en-IN" sz="2400" dirty="0" smtClean="0"/>
              <a:t> and AV valve replacement or repair (1977  -  1997)</a:t>
            </a:r>
          </a:p>
          <a:p>
            <a:r>
              <a:rPr lang="en-IN" sz="2400" dirty="0" smtClean="0"/>
              <a:t>66 (79.6%) female and 17 (20.4%) male  </a:t>
            </a:r>
          </a:p>
          <a:p>
            <a:r>
              <a:rPr lang="en-IN" sz="2400" dirty="0" smtClean="0"/>
              <a:t>Ranging in age from 4 to 59 years (mean, 31)</a:t>
            </a:r>
          </a:p>
          <a:p>
            <a:r>
              <a:rPr lang="en-IN" sz="2400" dirty="0" smtClean="0"/>
              <a:t>37 (44.5%)  -  BVEMF</a:t>
            </a:r>
          </a:p>
          <a:p>
            <a:r>
              <a:rPr lang="en-IN" sz="2400" dirty="0" smtClean="0"/>
              <a:t>34 (41.0%)  - RV EMF </a:t>
            </a:r>
          </a:p>
          <a:p>
            <a:r>
              <a:rPr lang="en-IN" sz="2400" dirty="0" smtClean="0"/>
              <a:t>12 (14.5%)  - LV EMF</a:t>
            </a:r>
          </a:p>
          <a:p>
            <a:r>
              <a:rPr lang="en-IN" sz="2400" dirty="0" smtClean="0"/>
              <a:t>All were in functional class III or IV NYHA</a:t>
            </a:r>
          </a:p>
        </p:txBody>
      </p:sp>
      <p:pic>
        <p:nvPicPr>
          <p:cNvPr id="4" name="Picture 2"/>
          <p:cNvPicPr>
            <a:picLocks noChangeAspect="1" noChangeArrowheads="1"/>
          </p:cNvPicPr>
          <p:nvPr/>
        </p:nvPicPr>
        <p:blipFill>
          <a:blip r:embed="rId2" cstate="print"/>
          <a:srcRect l="24746" t="10102" r="2074" b="4034"/>
          <a:stretch>
            <a:fillRect/>
          </a:stretch>
        </p:blipFill>
        <p:spPr bwMode="auto">
          <a:xfrm>
            <a:off x="1066800" y="1066800"/>
            <a:ext cx="7086600" cy="5196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27700" y="2052925"/>
            <a:ext cx="7782900" cy="4195481"/>
          </a:xfrm>
        </p:spPr>
        <p:txBody>
          <a:bodyPr>
            <a:normAutofit fontScale="92500" lnSpcReduction="20000"/>
          </a:bodyPr>
          <a:lstStyle/>
          <a:p>
            <a:r>
              <a:rPr lang="en-IN" sz="2400" dirty="0" smtClean="0"/>
              <a:t>Sixty-eight (81.9%) patients survived the operation and were followed up for periods ranging from 2 months to 17 years</a:t>
            </a:r>
          </a:p>
          <a:p>
            <a:r>
              <a:rPr lang="en-IN" sz="2400" dirty="0" smtClean="0"/>
              <a:t>There were 15 late deaths, but in six, the cause was not related to the underlying disease</a:t>
            </a:r>
          </a:p>
          <a:p>
            <a:r>
              <a:rPr lang="en-IN" sz="2400" dirty="0" smtClean="0"/>
              <a:t>4 patients had recurrence of the fibrosis and were </a:t>
            </a:r>
            <a:r>
              <a:rPr lang="en-IN" sz="2400" dirty="0" err="1" smtClean="0"/>
              <a:t>reoperated</a:t>
            </a:r>
            <a:r>
              <a:rPr lang="en-IN" sz="2400" dirty="0" smtClean="0"/>
              <a:t> </a:t>
            </a:r>
          </a:p>
          <a:p>
            <a:r>
              <a:rPr lang="en-IN" sz="2400" dirty="0" smtClean="0"/>
              <a:t>In 6 EMF appeared in the other ventricle</a:t>
            </a:r>
          </a:p>
          <a:p>
            <a:r>
              <a:rPr lang="en-IN" sz="2400" dirty="0" smtClean="0"/>
              <a:t>Only 24 (45%) of the 53 surviving patients are in functional class I or II</a:t>
            </a:r>
          </a:p>
          <a:p>
            <a:r>
              <a:rPr lang="en-IN" sz="2400" dirty="0" smtClean="0"/>
              <a:t> Actuarial probability of survival at 17 years, including operative mortality, was 55%</a:t>
            </a:r>
            <a:endParaRPr lang="en-IN"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0114" name="Picture 2"/>
          <p:cNvPicPr>
            <a:picLocks noGrp="1" noChangeAspect="1" noChangeArrowheads="1"/>
          </p:cNvPicPr>
          <p:nvPr>
            <p:ph idx="1"/>
          </p:nvPr>
        </p:nvPicPr>
        <p:blipFill>
          <a:blip r:embed="rId2" cstate="print"/>
          <a:srcRect l="5805" t="18520" r="18432" b="24237"/>
          <a:stretch>
            <a:fillRect/>
          </a:stretch>
        </p:blipFill>
        <p:spPr bwMode="auto">
          <a:xfrm>
            <a:off x="838200" y="1371600"/>
            <a:ext cx="726141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2052925"/>
            <a:ext cx="8458200" cy="4195481"/>
          </a:xfrm>
        </p:spPr>
        <p:txBody>
          <a:bodyPr>
            <a:normAutofit fontScale="92500" lnSpcReduction="10000"/>
          </a:bodyPr>
          <a:lstStyle/>
          <a:p>
            <a:r>
              <a:rPr lang="en-IN" sz="2600" dirty="0" smtClean="0"/>
              <a:t>46  patients with EMF underwent </a:t>
            </a:r>
            <a:r>
              <a:rPr lang="en-IN" sz="2600" dirty="0" err="1" smtClean="0"/>
              <a:t>endocardiectomy</a:t>
            </a:r>
            <a:r>
              <a:rPr lang="en-IN" sz="2600" dirty="0" smtClean="0"/>
              <a:t> and AV valve replacement  1981- 1984 </a:t>
            </a:r>
            <a:r>
              <a:rPr lang="en-IN" sz="2600" dirty="0" err="1" smtClean="0"/>
              <a:t>Sree</a:t>
            </a:r>
            <a:r>
              <a:rPr lang="en-IN" sz="2600" dirty="0" smtClean="0"/>
              <a:t> </a:t>
            </a:r>
            <a:r>
              <a:rPr lang="en-IN" sz="2600" dirty="0" err="1" smtClean="0"/>
              <a:t>Chitra</a:t>
            </a:r>
            <a:r>
              <a:rPr lang="en-IN" sz="2600" dirty="0" smtClean="0"/>
              <a:t> </a:t>
            </a:r>
            <a:r>
              <a:rPr lang="en-IN" sz="2600" dirty="0" err="1" smtClean="0"/>
              <a:t>Tirunal</a:t>
            </a:r>
            <a:r>
              <a:rPr lang="en-IN" sz="2600" dirty="0" smtClean="0"/>
              <a:t> Institute</a:t>
            </a:r>
          </a:p>
          <a:p>
            <a:r>
              <a:rPr lang="en-IN" sz="2600" dirty="0" smtClean="0"/>
              <a:t>Six patients in NYHA 111 and 40 in Class IV</a:t>
            </a:r>
          </a:p>
          <a:p>
            <a:r>
              <a:rPr lang="en-IN" sz="2600" dirty="0" smtClean="0"/>
              <a:t>operative mortality within 30 days of the procedure  - 21.7% </a:t>
            </a:r>
          </a:p>
          <a:p>
            <a:r>
              <a:rPr lang="en-IN" sz="2600" dirty="0" smtClean="0"/>
              <a:t>late mortality during the first two years </a:t>
            </a:r>
            <a:r>
              <a:rPr lang="en-IN" sz="2600" dirty="0" err="1" smtClean="0"/>
              <a:t>postoperation</a:t>
            </a:r>
            <a:r>
              <a:rPr lang="en-IN" sz="2600" dirty="0" smtClean="0"/>
              <a:t>  - 13%</a:t>
            </a:r>
          </a:p>
          <a:p>
            <a:r>
              <a:rPr lang="en-IN" sz="2600" dirty="0" smtClean="0"/>
              <a:t>Survival inclusive of operative mortality at two years was 67% </a:t>
            </a:r>
          </a:p>
          <a:p>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84710" y="2052925"/>
            <a:ext cx="7821090" cy="4195481"/>
          </a:xfrm>
        </p:spPr>
        <p:txBody>
          <a:bodyPr/>
          <a:lstStyle/>
          <a:p>
            <a:r>
              <a:rPr lang="en-IN" sz="2400" dirty="0" smtClean="0"/>
              <a:t>Published series have been small, overall experience is limited, and questions remain about the appropriate timing, </a:t>
            </a:r>
            <a:r>
              <a:rPr lang="en-IN" sz="2400" dirty="0" err="1" smtClean="0"/>
              <a:t>peri</a:t>
            </a:r>
            <a:r>
              <a:rPr lang="en-IN" sz="2400" dirty="0" smtClean="0"/>
              <a:t>-operative mortality, and long-term prognosis</a:t>
            </a:r>
          </a:p>
          <a:p>
            <a:endParaRPr lang="en-IN" sz="2400" dirty="0" smtClean="0"/>
          </a:p>
          <a:p>
            <a:r>
              <a:rPr lang="en-IN" sz="2400" dirty="0" smtClean="0"/>
              <a:t>Cardiac surgery is not routinely available in areas with high EMF prevalence.</a:t>
            </a:r>
          </a:p>
          <a:p>
            <a:endParaRPr lang="en-IN" sz="2400" dirty="0" smtClean="0"/>
          </a:p>
          <a:p>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Changing natural history of EMF</a:t>
            </a:r>
            <a:endParaRPr lang="en-IN" sz="3200" dirty="0"/>
          </a:p>
        </p:txBody>
      </p:sp>
      <p:sp>
        <p:nvSpPr>
          <p:cNvPr id="3" name="Content Placeholder 2"/>
          <p:cNvSpPr>
            <a:spLocks noGrp="1"/>
          </p:cNvSpPr>
          <p:nvPr>
            <p:ph idx="1"/>
          </p:nvPr>
        </p:nvSpPr>
        <p:spPr>
          <a:xfrm>
            <a:off x="484710" y="1828800"/>
            <a:ext cx="7897290" cy="4195481"/>
          </a:xfrm>
        </p:spPr>
        <p:txBody>
          <a:bodyPr>
            <a:normAutofit fontScale="92500" lnSpcReduction="20000"/>
          </a:bodyPr>
          <a:lstStyle/>
          <a:p>
            <a:r>
              <a:rPr lang="en-IN" sz="2400" dirty="0" smtClean="0"/>
              <a:t>Gupta and colleagues defined the natural history of the disease in Kerala in the late 1980s</a:t>
            </a:r>
          </a:p>
          <a:p>
            <a:endParaRPr lang="en-IN" sz="2400" dirty="0" smtClean="0"/>
          </a:p>
          <a:p>
            <a:r>
              <a:rPr lang="en-IN" sz="2400" dirty="0" smtClean="0"/>
              <a:t>Follow up of the initial 200 patients showed a 10 year survival of only 37 per cent</a:t>
            </a:r>
          </a:p>
          <a:p>
            <a:endParaRPr lang="en-IN" sz="2400" dirty="0" smtClean="0"/>
          </a:p>
          <a:p>
            <a:r>
              <a:rPr lang="en-IN" sz="2400" dirty="0" err="1" smtClean="0"/>
              <a:t>Ascites</a:t>
            </a:r>
            <a:r>
              <a:rPr lang="en-IN" sz="2400" dirty="0" smtClean="0"/>
              <a:t>, </a:t>
            </a:r>
            <a:r>
              <a:rPr lang="en-IN" sz="2400" dirty="0" err="1" smtClean="0"/>
              <a:t>atrial</a:t>
            </a:r>
            <a:r>
              <a:rPr lang="en-IN" sz="2400" dirty="0" smtClean="0"/>
              <a:t> fibrillation and NYHA class IV were the poor prognostic indicators</a:t>
            </a:r>
          </a:p>
          <a:p>
            <a:endParaRPr lang="en-IN" sz="2400" dirty="0" smtClean="0"/>
          </a:p>
          <a:p>
            <a:r>
              <a:rPr lang="en-IN" sz="2400" dirty="0" smtClean="0"/>
              <a:t>89 patients, who underwent </a:t>
            </a:r>
            <a:r>
              <a:rPr lang="en-IN" sz="2400" dirty="0" err="1" smtClean="0"/>
              <a:t>endocardiectomy</a:t>
            </a:r>
            <a:r>
              <a:rPr lang="en-IN" sz="2400" dirty="0" smtClean="0"/>
              <a:t> with mitral valve replacement had an actuarial survival of 55 per cent during the same period</a:t>
            </a:r>
          </a:p>
        </p:txBody>
      </p:sp>
      <p:sp>
        <p:nvSpPr>
          <p:cNvPr id="4" name="Rectangle 3"/>
          <p:cNvSpPr/>
          <p:nvPr/>
        </p:nvSpPr>
        <p:spPr>
          <a:xfrm>
            <a:off x="762000" y="6150114"/>
            <a:ext cx="7848600" cy="707886"/>
          </a:xfrm>
          <a:prstGeom prst="rect">
            <a:avLst/>
          </a:prstGeom>
        </p:spPr>
        <p:txBody>
          <a:bodyPr wrap="square">
            <a:spAutoFit/>
          </a:bodyPr>
          <a:lstStyle/>
          <a:p>
            <a:r>
              <a:rPr lang="en-US" sz="2000" i="1" dirty="0">
                <a:solidFill>
                  <a:srgbClr val="FFFF00"/>
                </a:solidFill>
                <a:latin typeface="Times New Roman" panose="02020603050405020304" pitchFamily="18" charset="0"/>
              </a:rPr>
              <a:t>Gupta PN, </a:t>
            </a:r>
            <a:r>
              <a:rPr lang="en-US" sz="2000" i="1" dirty="0" err="1">
                <a:solidFill>
                  <a:srgbClr val="FFFF00"/>
                </a:solidFill>
                <a:latin typeface="Times New Roman" panose="02020603050405020304" pitchFamily="18" charset="0"/>
              </a:rPr>
              <a:t>Valiathan</a:t>
            </a:r>
            <a:r>
              <a:rPr lang="en-US" sz="2000" i="1" dirty="0">
                <a:solidFill>
                  <a:srgbClr val="FFFF00"/>
                </a:solidFill>
                <a:latin typeface="Times New Roman" panose="02020603050405020304" pitchFamily="18" charset="0"/>
              </a:rPr>
              <a:t> MS, </a:t>
            </a:r>
            <a:r>
              <a:rPr lang="en-US" sz="2000" i="1" dirty="0" err="1">
                <a:solidFill>
                  <a:srgbClr val="FFFF00"/>
                </a:solidFill>
                <a:latin typeface="Times New Roman" panose="02020603050405020304" pitchFamily="18" charset="0"/>
              </a:rPr>
              <a:t>Balakrishnan</a:t>
            </a:r>
            <a:r>
              <a:rPr lang="en-US" sz="2000" i="1" dirty="0">
                <a:solidFill>
                  <a:srgbClr val="FFFF00"/>
                </a:solidFill>
                <a:latin typeface="Times New Roman" panose="02020603050405020304" pitchFamily="18" charset="0"/>
              </a:rPr>
              <a:t> KG, </a:t>
            </a:r>
            <a:r>
              <a:rPr lang="en-US" sz="2000" i="1" dirty="0" err="1">
                <a:solidFill>
                  <a:srgbClr val="FFFF00"/>
                </a:solidFill>
                <a:latin typeface="Times New Roman" panose="02020603050405020304" pitchFamily="18" charset="0"/>
              </a:rPr>
              <a:t>Kartha</a:t>
            </a:r>
            <a:r>
              <a:rPr lang="en-US" sz="2000" i="1" dirty="0">
                <a:solidFill>
                  <a:srgbClr val="FFFF00"/>
                </a:solidFill>
                <a:latin typeface="Times New Roman" panose="02020603050405020304" pitchFamily="18" charset="0"/>
              </a:rPr>
              <a:t> CC, </a:t>
            </a:r>
            <a:r>
              <a:rPr lang="en-US" sz="2000" i="1" dirty="0" smtClean="0">
                <a:solidFill>
                  <a:srgbClr val="FFFF00"/>
                </a:solidFill>
                <a:latin typeface="Times New Roman" panose="02020603050405020304" pitchFamily="18" charset="0"/>
              </a:rPr>
              <a:t>. </a:t>
            </a:r>
            <a:r>
              <a:rPr lang="en-US" sz="2000" i="1" dirty="0">
                <a:solidFill>
                  <a:srgbClr val="FFFF00"/>
                </a:solidFill>
                <a:latin typeface="Times New Roman" panose="02020603050405020304" pitchFamily="18" charset="0"/>
              </a:rPr>
              <a:t>Ghosh MK. Clinical course of </a:t>
            </a:r>
            <a:r>
              <a:rPr lang="en-US" sz="2000" i="1" dirty="0" err="1">
                <a:solidFill>
                  <a:srgbClr val="FFFF00"/>
                </a:solidFill>
                <a:latin typeface="Times New Roman" panose="02020603050405020304" pitchFamily="18" charset="0"/>
              </a:rPr>
              <a:t>endomyocardial</a:t>
            </a:r>
            <a:r>
              <a:rPr lang="en-US" sz="2000" i="1" dirty="0">
                <a:solidFill>
                  <a:srgbClr val="FFFF00"/>
                </a:solidFill>
                <a:latin typeface="Times New Roman" panose="02020603050405020304" pitchFamily="18" charset="0"/>
              </a:rPr>
              <a:t> fibrosis. Br Heart J 1989; 62 : 450-4</a:t>
            </a:r>
            <a:r>
              <a:rPr lang="en-US" dirty="0">
                <a:solidFill>
                  <a:srgbClr val="000000"/>
                </a:solidFill>
                <a:latin typeface="Times New Roman" panose="02020603050405020304" pitchFamily="18" charset="0"/>
              </a:rPr>
              <a: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228600" y="2052925"/>
            <a:ext cx="8534400" cy="4195481"/>
          </a:xfrm>
        </p:spPr>
        <p:txBody>
          <a:bodyPr>
            <a:normAutofit/>
          </a:bodyPr>
          <a:lstStyle/>
          <a:p>
            <a:r>
              <a:rPr lang="en-IN" sz="2400" dirty="0" smtClean="0"/>
              <a:t>Significant decline in the number of new cases happened in the hospital admissions in Kerala in the subsequent decades</a:t>
            </a:r>
          </a:p>
          <a:p>
            <a:r>
              <a:rPr lang="en-IN" sz="2400" dirty="0" smtClean="0"/>
              <a:t>Natural history in them was more favourable with less than 10 per cent mortality on seven years follow up</a:t>
            </a:r>
          </a:p>
          <a:p>
            <a:r>
              <a:rPr lang="en-IN" sz="2400" dirty="0" smtClean="0"/>
              <a:t>Average number of cases seen declined by half in the last decade, compared to the previous decade</a:t>
            </a:r>
            <a:endParaRPr lang="en-IN"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2052925"/>
            <a:ext cx="8305800" cy="4195481"/>
          </a:xfrm>
        </p:spPr>
        <p:txBody>
          <a:bodyPr/>
          <a:lstStyle/>
          <a:p>
            <a:r>
              <a:rPr lang="en-IN" sz="2400" dirty="0" smtClean="0"/>
              <a:t>There are no patients below 10 yr, whereas in the previous decade, 28 per cent were below the age of 15 yr.</a:t>
            </a:r>
          </a:p>
          <a:p>
            <a:r>
              <a:rPr lang="en-IN" sz="2400" dirty="0" smtClean="0"/>
              <a:t>Patients are less symptomatic and older</a:t>
            </a:r>
          </a:p>
          <a:p>
            <a:endParaRPr lang="en-IN" sz="2400" dirty="0" smtClean="0"/>
          </a:p>
          <a:p>
            <a:r>
              <a:rPr lang="en-IN" sz="2400" dirty="0" smtClean="0"/>
              <a:t>Majority are incidentally diagnosed when evaluated for electrocardiographic or </a:t>
            </a:r>
            <a:r>
              <a:rPr lang="en-IN" sz="2400" dirty="0" err="1" smtClean="0"/>
              <a:t>echocardiographic</a:t>
            </a:r>
            <a:r>
              <a:rPr lang="en-IN" sz="2400" dirty="0" smtClean="0"/>
              <a:t> abnormalities</a:t>
            </a:r>
            <a:r>
              <a:rPr lang="en-IN" dirty="0" smtClean="0"/>
              <a:t>.</a:t>
            </a:r>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8763000" cy="5821363"/>
          </a:xfrm>
        </p:spPr>
        <p:txBody>
          <a:bodyPr>
            <a:normAutofit fontScale="92500" lnSpcReduction="20000"/>
          </a:bodyPr>
          <a:lstStyle/>
          <a:p>
            <a:endParaRPr lang="en-IN" sz="2400" dirty="0" smtClean="0"/>
          </a:p>
          <a:p>
            <a:r>
              <a:rPr lang="en-IN" sz="2400" dirty="0" smtClean="0"/>
              <a:t>The period noted in natural history studies belong to 30 year period of 1976 to 2007</a:t>
            </a:r>
          </a:p>
          <a:p>
            <a:endParaRPr lang="en-IN" sz="2400" dirty="0" smtClean="0"/>
          </a:p>
          <a:p>
            <a:r>
              <a:rPr lang="en-IN" sz="2400" dirty="0" smtClean="0"/>
              <a:t>During the same period, Kerala witnessed substantial economic, nutritional and health transition </a:t>
            </a:r>
          </a:p>
          <a:p>
            <a:endParaRPr lang="en-IN" sz="2400" dirty="0" smtClean="0"/>
          </a:p>
          <a:p>
            <a:r>
              <a:rPr lang="en-IN" sz="2400" dirty="0" smtClean="0"/>
              <a:t>The per capita calorie consumption increased from 1600 to 2100 </a:t>
            </a:r>
            <a:r>
              <a:rPr lang="en-IN" sz="2400" dirty="0" err="1" smtClean="0"/>
              <a:t>Kcals</a:t>
            </a:r>
            <a:endParaRPr lang="en-IN" sz="2400" dirty="0" smtClean="0"/>
          </a:p>
          <a:p>
            <a:r>
              <a:rPr lang="en-IN" sz="2400" dirty="0" smtClean="0"/>
              <a:t>Nutritional deficiency disorders were replaced by those of </a:t>
            </a:r>
            <a:r>
              <a:rPr lang="en-IN" sz="2400" dirty="0" err="1" smtClean="0"/>
              <a:t>overnutrition</a:t>
            </a:r>
            <a:r>
              <a:rPr lang="en-IN" sz="2400" dirty="0" smtClean="0"/>
              <a:t> </a:t>
            </a:r>
          </a:p>
          <a:p>
            <a:endParaRPr lang="en-IN" sz="2400" dirty="0" smtClean="0"/>
          </a:p>
          <a:p>
            <a:r>
              <a:rPr lang="en-IN" sz="2400" dirty="0" smtClean="0"/>
              <a:t>Health status of Kerala is acclaimed as an example for good health at low cost</a:t>
            </a:r>
          </a:p>
          <a:p>
            <a:r>
              <a:rPr lang="en-IN" sz="2400" dirty="0" smtClean="0"/>
              <a:t>A community survey shows that there is a substantial decline in worm load per child</a:t>
            </a:r>
            <a:endParaRPr lang="en-IN"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endParaRPr lang="en-IN" sz="2400" dirty="0" smtClean="0"/>
          </a:p>
          <a:p>
            <a:endParaRPr lang="en-IN" sz="2400" dirty="0" smtClean="0"/>
          </a:p>
          <a:p>
            <a:r>
              <a:rPr lang="en-IN" sz="2400" dirty="0" smtClean="0"/>
              <a:t>Primarily a disease of the young</a:t>
            </a:r>
          </a:p>
          <a:p>
            <a:r>
              <a:rPr lang="en-IN" sz="2400" dirty="0" smtClean="0"/>
              <a:t>Occurring in children, adolescents and young adults who belong to the poorer sections of society </a:t>
            </a:r>
          </a:p>
          <a:p>
            <a:r>
              <a:rPr lang="en-IN" sz="2400" dirty="0" smtClean="0"/>
              <a:t>In Uganda, a bimodal peak at ages 10 and 30 has been observed</a:t>
            </a:r>
          </a:p>
          <a:p>
            <a:r>
              <a:rPr lang="en-IN" sz="2400" dirty="0" smtClean="0"/>
              <a:t>Differences between genders in the frequency of disease have been variable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dirty="0"/>
              <a:t>The prevalence of FIP1L1-PDGFRa </a:t>
            </a:r>
            <a:r>
              <a:rPr lang="en-US" dirty="0" smtClean="0"/>
              <a:t>in </a:t>
            </a:r>
            <a:r>
              <a:rPr lang="en-US" dirty="0" err="1" smtClean="0"/>
              <a:t>pts</a:t>
            </a:r>
            <a:r>
              <a:rPr lang="en-US" dirty="0" smtClean="0"/>
              <a:t> </a:t>
            </a:r>
            <a:r>
              <a:rPr lang="en-US" dirty="0"/>
              <a:t>with EMF could give another important clue </a:t>
            </a:r>
            <a:endParaRPr lang="en-US" dirty="0" smtClean="0"/>
          </a:p>
          <a:p>
            <a:r>
              <a:rPr lang="en-US" dirty="0"/>
              <a:t>The fusion protein FIP1L1-PDGFRa, a constitutively activated tyrosine kinase found in as many as half of those with the idiopathic </a:t>
            </a:r>
            <a:r>
              <a:rPr lang="en-US" dirty="0" err="1"/>
              <a:t>hypereosinophilic</a:t>
            </a:r>
            <a:r>
              <a:rPr lang="en-US" dirty="0"/>
              <a:t> </a:t>
            </a:r>
            <a:r>
              <a:rPr lang="en-US" dirty="0" smtClean="0"/>
              <a:t>syndrome</a:t>
            </a:r>
          </a:p>
          <a:p>
            <a:r>
              <a:rPr lang="en-US" dirty="0" smtClean="0"/>
              <a:t>emerged </a:t>
            </a:r>
            <a:r>
              <a:rPr lang="en-US" dirty="0"/>
              <a:t>as a therapeutic target for </a:t>
            </a:r>
            <a:r>
              <a:rPr lang="en-US" dirty="0" err="1"/>
              <a:t>imatinib</a:t>
            </a:r>
            <a:r>
              <a:rPr lang="en-US" dirty="0"/>
              <a:t> </a:t>
            </a:r>
            <a:endParaRPr lang="en-US" dirty="0" smtClean="0"/>
          </a:p>
          <a:p>
            <a:endParaRPr lang="en-US" dirty="0"/>
          </a:p>
          <a:p>
            <a:pPr marL="0" indent="0">
              <a:buNone/>
            </a:pPr>
            <a:r>
              <a:rPr lang="en-US" sz="1200" i="1" dirty="0">
                <a:solidFill>
                  <a:srgbClr val="FFFF00"/>
                </a:solidFill>
              </a:rPr>
              <a:t>Cools J, </a:t>
            </a:r>
            <a:r>
              <a:rPr lang="en-US" sz="1200" i="1" dirty="0" err="1">
                <a:solidFill>
                  <a:srgbClr val="FFFF00"/>
                </a:solidFill>
              </a:rPr>
              <a:t>DeAngelo</a:t>
            </a:r>
            <a:r>
              <a:rPr lang="en-US" sz="1200" i="1" dirty="0">
                <a:solidFill>
                  <a:srgbClr val="FFFF00"/>
                </a:solidFill>
              </a:rPr>
              <a:t> DJ, </a:t>
            </a:r>
            <a:r>
              <a:rPr lang="en-US" sz="1200" i="1" dirty="0" err="1">
                <a:solidFill>
                  <a:srgbClr val="FFFF00"/>
                </a:solidFill>
              </a:rPr>
              <a:t>Gotlib</a:t>
            </a:r>
            <a:r>
              <a:rPr lang="en-US" sz="1200" i="1" dirty="0">
                <a:solidFill>
                  <a:srgbClr val="FFFF00"/>
                </a:solidFill>
              </a:rPr>
              <a:t> J, Stover EH, </a:t>
            </a:r>
            <a:r>
              <a:rPr lang="en-US" sz="1200" i="1" dirty="0" err="1">
                <a:solidFill>
                  <a:srgbClr val="FFFF00"/>
                </a:solidFill>
              </a:rPr>
              <a:t>Legare</a:t>
            </a:r>
            <a:r>
              <a:rPr lang="en-US" sz="1200" i="1" dirty="0">
                <a:solidFill>
                  <a:srgbClr val="FFFF00"/>
                </a:solidFill>
              </a:rPr>
              <a:t> RD, Cortes J, et al. A tyrosine kinase created by fusion of the PDGFRA and FIP1L1 genes as a therapeutic target of </a:t>
            </a:r>
            <a:r>
              <a:rPr lang="en-US" sz="1200" i="1" dirty="0" err="1">
                <a:solidFill>
                  <a:srgbClr val="FFFF00"/>
                </a:solidFill>
              </a:rPr>
              <a:t>imatinib</a:t>
            </a:r>
            <a:r>
              <a:rPr lang="en-US" sz="1200" i="1" dirty="0">
                <a:solidFill>
                  <a:srgbClr val="FFFF00"/>
                </a:solidFill>
              </a:rPr>
              <a:t> </a:t>
            </a:r>
            <a:r>
              <a:rPr lang="en-US" sz="1200" i="1" dirty="0" smtClean="0">
                <a:solidFill>
                  <a:srgbClr val="FFFF00"/>
                </a:solidFill>
              </a:rPr>
              <a:t>in idiopathic </a:t>
            </a:r>
            <a:r>
              <a:rPr lang="en-US" sz="1200" i="1" dirty="0" err="1">
                <a:solidFill>
                  <a:srgbClr val="FFFF00"/>
                </a:solidFill>
              </a:rPr>
              <a:t>hypereosinophilic</a:t>
            </a:r>
            <a:r>
              <a:rPr lang="en-US" sz="1200" i="1" dirty="0">
                <a:solidFill>
                  <a:srgbClr val="FFFF00"/>
                </a:solidFill>
              </a:rPr>
              <a:t> syndrome. N </a:t>
            </a:r>
            <a:r>
              <a:rPr lang="en-US" sz="1200" i="1" dirty="0" err="1">
                <a:solidFill>
                  <a:srgbClr val="FFFF00"/>
                </a:solidFill>
              </a:rPr>
              <a:t>Engl</a:t>
            </a:r>
            <a:r>
              <a:rPr lang="en-US" sz="1200" i="1" dirty="0">
                <a:solidFill>
                  <a:srgbClr val="FFFF00"/>
                </a:solidFill>
              </a:rPr>
              <a:t> J Med. 2003;348:1201-14</a:t>
            </a:r>
            <a:r>
              <a:rPr lang="en-US" dirty="0"/>
              <a:t>. </a:t>
            </a:r>
          </a:p>
          <a:p>
            <a:endParaRPr lang="en-US" dirty="0"/>
          </a:p>
        </p:txBody>
      </p:sp>
    </p:spTree>
    <p:extLst>
      <p:ext uri="{BB962C8B-B14F-4D97-AF65-F5344CB8AC3E}">
        <p14:creationId xmlns:p14="http://schemas.microsoft.com/office/powerpoint/2010/main" xmlns="" val="22057025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2"/>
          <p:cNvSpPr>
            <a:spLocks noGrp="1"/>
          </p:cNvSpPr>
          <p:nvPr>
            <p:ph idx="1"/>
          </p:nvPr>
        </p:nvSpPr>
        <p:spPr>
          <a:xfrm rot="20582884">
            <a:off x="2532063" y="2290763"/>
            <a:ext cx="5921375" cy="1158875"/>
          </a:xfrm>
        </p:spPr>
        <p:txBody>
          <a:bodyPr/>
          <a:lstStyle/>
          <a:p>
            <a:pPr eaLnBrk="1" hangingPunct="1">
              <a:buFont typeface="Wingdings 2" panose="05020102010507070707" pitchFamily="18" charset="2"/>
              <a:buNone/>
            </a:pPr>
            <a:r>
              <a:rPr lang="en-US" sz="5400" smtClean="0"/>
              <a:t>THANK  YOU</a:t>
            </a:r>
          </a:p>
        </p:txBody>
      </p:sp>
    </p:spTree>
    <p:extLst>
      <p:ext uri="{BB962C8B-B14F-4D97-AF65-F5344CB8AC3E}">
        <p14:creationId xmlns:p14="http://schemas.microsoft.com/office/powerpoint/2010/main" xmlns="" val="10899682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endParaRPr lang="en-US" smtClean="0"/>
          </a:p>
        </p:txBody>
      </p:sp>
      <p:pic>
        <p:nvPicPr>
          <p:cNvPr id="135171" name="Picture 4"/>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685800" y="1935163"/>
            <a:ext cx="7375525" cy="4389437"/>
          </a:xfrm>
          <a:noFill/>
        </p:spPr>
      </p:pic>
    </p:spTree>
    <p:extLst>
      <p:ext uri="{BB962C8B-B14F-4D97-AF65-F5344CB8AC3E}">
        <p14:creationId xmlns:p14="http://schemas.microsoft.com/office/powerpoint/2010/main" xmlns="" val="37807674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a:xfrm>
            <a:off x="533400" y="152400"/>
            <a:ext cx="8229600" cy="133350"/>
          </a:xfrm>
        </p:spPr>
        <p:txBody>
          <a:bodyPr/>
          <a:lstStyle/>
          <a:p>
            <a:endParaRPr lang="en-US" sz="4600" smtClean="0"/>
          </a:p>
        </p:txBody>
      </p:sp>
      <p:sp>
        <p:nvSpPr>
          <p:cNvPr id="137219" name="Rectangle 3"/>
          <p:cNvSpPr>
            <a:spLocks noGrp="1"/>
          </p:cNvSpPr>
          <p:nvPr>
            <p:ph type="body" idx="1"/>
          </p:nvPr>
        </p:nvSpPr>
        <p:spPr>
          <a:xfrm>
            <a:off x="457200" y="1295400"/>
            <a:ext cx="8229600" cy="6019800"/>
          </a:xfrm>
        </p:spPr>
        <p:txBody>
          <a:bodyPr/>
          <a:lstStyle/>
          <a:p>
            <a:r>
              <a:rPr lang="en-US" dirty="0" smtClean="0"/>
              <a:t>There was a relation between increased FT/body surface area and worse New York Heart Association functional class and with increased probability of surgery .</a:t>
            </a:r>
          </a:p>
          <a:p>
            <a:endParaRPr lang="en-US" dirty="0" smtClean="0"/>
          </a:p>
          <a:p>
            <a:r>
              <a:rPr lang="en-US" dirty="0" smtClean="0"/>
              <a:t>The </a:t>
            </a:r>
            <a:r>
              <a:rPr lang="en-US" dirty="0" err="1" smtClean="0"/>
              <a:t>histopathologic</a:t>
            </a:r>
            <a:r>
              <a:rPr lang="en-US" dirty="0" smtClean="0"/>
              <a:t> examination of resected FT showed typical features of EMF with extensive </a:t>
            </a:r>
            <a:r>
              <a:rPr lang="en-US" dirty="0" err="1" smtClean="0"/>
              <a:t>endocardial</a:t>
            </a:r>
            <a:r>
              <a:rPr lang="en-US" dirty="0" smtClean="0"/>
              <a:t> fibrous thickening, proliferation of small vessels, and scarce inflammatory infiltrate. </a:t>
            </a:r>
          </a:p>
          <a:p>
            <a:endParaRPr lang="en-US" dirty="0" smtClean="0"/>
          </a:p>
          <a:p>
            <a:r>
              <a:rPr lang="en-US" dirty="0" smtClean="0"/>
              <a:t>In multivariate analysis, the patients with FT/body</a:t>
            </a:r>
          </a:p>
          <a:p>
            <a:pPr>
              <a:buFont typeface="Wingdings 2" panose="05020102010507070707" pitchFamily="18" charset="2"/>
              <a:buNone/>
            </a:pPr>
            <a:r>
              <a:rPr lang="en-US" dirty="0" smtClean="0"/>
              <a:t>   surface area &gt;19 mL/m had an increased mortality rate, with a relative risk of 10.8.</a:t>
            </a:r>
          </a:p>
        </p:txBody>
      </p:sp>
    </p:spTree>
    <p:extLst>
      <p:ext uri="{BB962C8B-B14F-4D97-AF65-F5344CB8AC3E}">
        <p14:creationId xmlns:p14="http://schemas.microsoft.com/office/powerpoint/2010/main" xmlns="" val="300232980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228600" y="2052925"/>
            <a:ext cx="8610600" cy="4652675"/>
          </a:xfrm>
        </p:spPr>
        <p:txBody>
          <a:bodyPr>
            <a:normAutofit/>
          </a:bodyPr>
          <a:lstStyle/>
          <a:p>
            <a:r>
              <a:rPr lang="en-US" dirty="0"/>
              <a:t>This is one of the rare disorders where spontaneous evolution of </a:t>
            </a:r>
            <a:r>
              <a:rPr lang="en-US" dirty="0" err="1"/>
              <a:t>Fontan</a:t>
            </a:r>
            <a:r>
              <a:rPr lang="en-US" dirty="0"/>
              <a:t> physiology is </a:t>
            </a:r>
            <a:r>
              <a:rPr lang="en-US" dirty="0" smtClean="0"/>
              <a:t>illustrated</a:t>
            </a:r>
          </a:p>
          <a:p>
            <a:r>
              <a:rPr lang="en-US" dirty="0" err="1" smtClean="0"/>
              <a:t>Fontan</a:t>
            </a:r>
            <a:r>
              <a:rPr lang="en-US" dirty="0" smtClean="0"/>
              <a:t> </a:t>
            </a:r>
            <a:r>
              <a:rPr lang="en-US" dirty="0"/>
              <a:t>physiology is characterized by elevation of the mean systemic venous pressures above the diastolic pulmonary artery pressures</a:t>
            </a:r>
            <a:r>
              <a:rPr lang="en-US" dirty="0" smtClean="0"/>
              <a:t>.</a:t>
            </a:r>
          </a:p>
          <a:p>
            <a:r>
              <a:rPr lang="en-US" dirty="0" smtClean="0"/>
              <a:t> </a:t>
            </a:r>
            <a:r>
              <a:rPr lang="en-US" dirty="0"/>
              <a:t>initial reports of right ventricular </a:t>
            </a:r>
            <a:r>
              <a:rPr lang="en-US" dirty="0" err="1"/>
              <a:t>endomyocardial</a:t>
            </a:r>
            <a:r>
              <a:rPr lang="en-US" dirty="0"/>
              <a:t> fibrosis were discussed as “isolated systemic venous hypertension”. </a:t>
            </a:r>
            <a:endParaRPr lang="en-US" dirty="0" smtClean="0"/>
          </a:p>
          <a:p>
            <a:r>
              <a:rPr lang="en-US" dirty="0" smtClean="0"/>
              <a:t>The </a:t>
            </a:r>
            <a:r>
              <a:rPr lang="en-US" dirty="0"/>
              <a:t>classical features of this isolated systemic venous hypertension include dilated hepatic veins, which show minimal inspiratory collapse, significant elevation of jugular venous pressure with prominent atrial waves, stretching open of the foramen </a:t>
            </a:r>
            <a:r>
              <a:rPr lang="en-US" dirty="0" err="1"/>
              <a:t>ovale</a:t>
            </a:r>
            <a:r>
              <a:rPr lang="en-US" dirty="0"/>
              <a:t>, which leads to right to left shunting and central cyanosis with </a:t>
            </a:r>
            <a:r>
              <a:rPr lang="en-US" dirty="0" smtClean="0"/>
              <a:t>clubbing.</a:t>
            </a:r>
            <a:endParaRPr lang="en-US" dirty="0"/>
          </a:p>
        </p:txBody>
      </p:sp>
    </p:spTree>
    <p:extLst>
      <p:ext uri="{BB962C8B-B14F-4D97-AF65-F5344CB8AC3E}">
        <p14:creationId xmlns:p14="http://schemas.microsoft.com/office/powerpoint/2010/main" xmlns="" val="24843664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a:xfrm>
            <a:off x="533400" y="0"/>
            <a:ext cx="8229600" cy="133350"/>
          </a:xfrm>
        </p:spPr>
        <p:txBody>
          <a:bodyPr/>
          <a:lstStyle/>
          <a:p>
            <a:endParaRPr lang="en-US" sz="4600" smtClean="0"/>
          </a:p>
        </p:txBody>
      </p:sp>
      <p:sp>
        <p:nvSpPr>
          <p:cNvPr id="136195" name="Rectangle 3"/>
          <p:cNvSpPr>
            <a:spLocks noGrp="1"/>
          </p:cNvSpPr>
          <p:nvPr>
            <p:ph type="body" idx="1"/>
          </p:nvPr>
        </p:nvSpPr>
        <p:spPr>
          <a:xfrm>
            <a:off x="457200" y="533400"/>
            <a:ext cx="8229600" cy="6172200"/>
          </a:xfrm>
        </p:spPr>
        <p:txBody>
          <a:bodyPr>
            <a:normAutofit lnSpcReduction="10000"/>
          </a:bodyPr>
          <a:lstStyle/>
          <a:p>
            <a:r>
              <a:rPr lang="en-US" sz="2200" dirty="0" smtClean="0"/>
              <a:t>Methods and Results—Thirty-six patients (29 women; age, 54±12 years) with EMF diagnosis after clinical evaluation and comprehensive 2-dimensional Doppler, echocardiography underwent cine-CMR for assessing ventricular volumes, ejection fraction and mass, and LGE-CMR for FT characterization and quantification.</a:t>
            </a:r>
          </a:p>
          <a:p>
            <a:pPr>
              <a:buFont typeface="Wingdings 2" panose="05020102010507070707" pitchFamily="18" charset="2"/>
              <a:buNone/>
            </a:pPr>
            <a:endParaRPr lang="en-US" sz="2200" dirty="0" smtClean="0"/>
          </a:p>
          <a:p>
            <a:r>
              <a:rPr lang="en-US" sz="2200" dirty="0" smtClean="0"/>
              <a:t>Indexed FT volume (FT/body surface area) was calculated after </a:t>
            </a:r>
            <a:r>
              <a:rPr lang="en-US" sz="2200" dirty="0" err="1" smtClean="0"/>
              <a:t>planimetry</a:t>
            </a:r>
            <a:r>
              <a:rPr lang="en-US" sz="2200" dirty="0" smtClean="0"/>
              <a:t> of the 8 to 12 slices obtained in the short-axis view at end-diastole (mL/m ). </a:t>
            </a:r>
          </a:p>
          <a:p>
            <a:endParaRPr lang="en-US" sz="2200" dirty="0" smtClean="0"/>
          </a:p>
          <a:p>
            <a:r>
              <a:rPr lang="en-US" sz="2200" dirty="0" smtClean="0"/>
              <a:t>Surgical resection of FT was performed in 16 patients. </a:t>
            </a:r>
          </a:p>
          <a:p>
            <a:endParaRPr lang="en-US" sz="2200" dirty="0" smtClean="0"/>
          </a:p>
          <a:p>
            <a:r>
              <a:rPr lang="en-US" sz="2200" dirty="0" smtClean="0"/>
              <a:t>In all patients, areas of LGE were confined to the endocardium, frequently as a continuous streak from the inflow tract extending to the apex, where it was usually most prominent.</a:t>
            </a:r>
          </a:p>
        </p:txBody>
      </p:sp>
    </p:spTree>
    <p:extLst>
      <p:ext uri="{BB962C8B-B14F-4D97-AF65-F5344CB8AC3E}">
        <p14:creationId xmlns:p14="http://schemas.microsoft.com/office/powerpoint/2010/main" xmlns="" val="12792596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69310" y="757494"/>
            <a:ext cx="7912690" cy="5338506"/>
          </a:xfrm>
          <a:prstGeom prst="rect">
            <a:avLst/>
          </a:prstGeom>
          <a:noFill/>
          <a:ln w="9525">
            <a:noFill/>
            <a:miter lim="800000"/>
            <a:headEnd/>
            <a:tailEnd/>
          </a:ln>
          <a:effectLst/>
        </p:spPr>
      </p:pic>
    </p:spTree>
    <p:extLst>
      <p:ext uri="{BB962C8B-B14F-4D97-AF65-F5344CB8AC3E}">
        <p14:creationId xmlns:p14="http://schemas.microsoft.com/office/powerpoint/2010/main" xmlns="" val="1137265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cstate="print"/>
          <a:srcRect l="11875" t="13000" r="31875" b="7000"/>
          <a:stretch>
            <a:fillRect/>
          </a:stretch>
        </p:blipFill>
        <p:spPr bwMode="auto">
          <a:xfrm>
            <a:off x="827700" y="1066800"/>
            <a:ext cx="74781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Picture 2"/>
          <p:cNvPicPr>
            <a:picLocks noGrp="1" noChangeAspect="1" noChangeArrowheads="1"/>
          </p:cNvPicPr>
          <p:nvPr>
            <p:ph idx="1"/>
          </p:nvPr>
        </p:nvPicPr>
        <p:blipFill>
          <a:blip r:embed="rId2" cstate="print"/>
          <a:srcRect l="8962" t="11785" r="21589" b="42757"/>
          <a:stretch>
            <a:fillRect/>
          </a:stretch>
        </p:blipFill>
        <p:spPr bwMode="auto">
          <a:xfrm>
            <a:off x="4876800" y="304800"/>
            <a:ext cx="4267200" cy="1745673"/>
          </a:xfrm>
          <a:prstGeom prst="rect">
            <a:avLst/>
          </a:prstGeom>
          <a:noFill/>
          <a:ln w="9525">
            <a:noFill/>
            <a:miter lim="800000"/>
            <a:headEnd/>
            <a:tailEnd/>
          </a:ln>
        </p:spPr>
      </p:pic>
      <p:sp>
        <p:nvSpPr>
          <p:cNvPr id="3" name="Content Placeholder 2"/>
          <p:cNvSpPr>
            <a:spLocks noGrp="1"/>
          </p:cNvSpPr>
          <p:nvPr>
            <p:ph idx="4294967295"/>
          </p:nvPr>
        </p:nvSpPr>
        <p:spPr>
          <a:xfrm>
            <a:off x="0" y="914400"/>
            <a:ext cx="5029200" cy="5211763"/>
          </a:xfrm>
        </p:spPr>
        <p:txBody>
          <a:bodyPr>
            <a:normAutofit fontScale="92500" lnSpcReduction="10000"/>
          </a:bodyPr>
          <a:lstStyle/>
          <a:p>
            <a:r>
              <a:rPr lang="en-IN" sz="2400" dirty="0" smtClean="0"/>
              <a:t>Overall prevalence was 19.8%</a:t>
            </a:r>
          </a:p>
          <a:p>
            <a:r>
              <a:rPr lang="en-IN" sz="2400" dirty="0" smtClean="0"/>
              <a:t>Highest among persons </a:t>
            </a:r>
          </a:p>
          <a:p>
            <a:pPr>
              <a:buNone/>
            </a:pPr>
            <a:r>
              <a:rPr lang="en-IN" sz="2400" dirty="0" smtClean="0"/>
              <a:t>    10 to 19 years of age (28.1%)</a:t>
            </a:r>
          </a:p>
          <a:p>
            <a:r>
              <a:rPr lang="en-IN" sz="2400" dirty="0" smtClean="0"/>
              <a:t>Higher among male than among </a:t>
            </a:r>
          </a:p>
          <a:p>
            <a:pPr>
              <a:buNone/>
            </a:pPr>
            <a:r>
              <a:rPr lang="en-IN" sz="2400" dirty="0" smtClean="0"/>
              <a:t>     female subjects (23.0% vs. 17.5%)</a:t>
            </a:r>
          </a:p>
          <a:p>
            <a:endParaRPr lang="en-IN" sz="2400" dirty="0" smtClean="0"/>
          </a:p>
          <a:p>
            <a:r>
              <a:rPr lang="en-IN" sz="2400" dirty="0" smtClean="0"/>
              <a:t>Most common form was </a:t>
            </a:r>
          </a:p>
          <a:p>
            <a:pPr>
              <a:buNone/>
            </a:pPr>
            <a:r>
              <a:rPr lang="en-IN" sz="2400" dirty="0" smtClean="0"/>
              <a:t>      biventricular EMF( 55.5%)</a:t>
            </a:r>
          </a:p>
          <a:p>
            <a:r>
              <a:rPr lang="en-IN" sz="2400" dirty="0" smtClean="0"/>
              <a:t> Followed by right sided EMF (28.0%)</a:t>
            </a:r>
          </a:p>
          <a:p>
            <a:r>
              <a:rPr lang="en-IN" sz="2400" dirty="0" smtClean="0"/>
              <a:t>Only 48 persons with EMF (22.7%) </a:t>
            </a:r>
          </a:p>
          <a:p>
            <a:pPr>
              <a:buNone/>
            </a:pPr>
            <a:r>
              <a:rPr lang="en-IN" sz="2400" dirty="0" smtClean="0"/>
              <a:t>     were symptomatic </a:t>
            </a:r>
            <a:endParaRPr lang="en-IN" sz="2400" dirty="0"/>
          </a:p>
        </p:txBody>
      </p:sp>
      <p:pic>
        <p:nvPicPr>
          <p:cNvPr id="4" name="Picture 2"/>
          <p:cNvPicPr>
            <a:picLocks noChangeAspect="1" noChangeArrowheads="1"/>
          </p:cNvPicPr>
          <p:nvPr/>
        </p:nvPicPr>
        <p:blipFill>
          <a:blip r:embed="rId3" cstate="print"/>
          <a:srcRect l="48948" t="20203" r="7909" b="12452"/>
          <a:stretch>
            <a:fillRect/>
          </a:stretch>
        </p:blipFill>
        <p:spPr bwMode="auto">
          <a:xfrm>
            <a:off x="5638800" y="3124200"/>
            <a:ext cx="3155125" cy="307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2638</TotalTime>
  <Words>4565</Words>
  <Application>Microsoft Office PowerPoint</Application>
  <PresentationFormat>On-screen Show (4:3)</PresentationFormat>
  <Paragraphs>480</Paragraphs>
  <Slides>76</Slides>
  <Notes>29</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Ion</vt:lpstr>
      <vt:lpstr>         ENDOMYOCARDIAL FIBROSIS</vt:lpstr>
      <vt:lpstr>Slide 2</vt:lpstr>
      <vt:lpstr>Enigmatic disease</vt:lpstr>
      <vt:lpstr>Slide 4</vt:lpstr>
      <vt:lpstr>EPIDEMIOLOGY</vt:lpstr>
      <vt:lpstr>Slide 6</vt:lpstr>
      <vt:lpstr>Slide 7</vt:lpstr>
      <vt:lpstr>Slide 8</vt:lpstr>
      <vt:lpstr>Slide 9</vt:lpstr>
      <vt:lpstr>Slide 10</vt:lpstr>
      <vt:lpstr>PATHOPHYSIOLOGY</vt:lpstr>
      <vt:lpstr>Eosinophilia</vt:lpstr>
      <vt:lpstr>Eosinophilia</vt:lpstr>
      <vt:lpstr>Infectious </vt:lpstr>
      <vt:lpstr>Environmental exposure </vt:lpstr>
      <vt:lpstr>Slide 16</vt:lpstr>
      <vt:lpstr>Slide 17</vt:lpstr>
      <vt:lpstr>Slide 18</vt:lpstr>
      <vt:lpstr>Slide 19</vt:lpstr>
      <vt:lpstr>Slide 20</vt:lpstr>
      <vt:lpstr>PATHOLOGY</vt:lpstr>
      <vt:lpstr>Slide 22</vt:lpstr>
      <vt:lpstr>Slide 23</vt:lpstr>
      <vt:lpstr>Slide 24</vt:lpstr>
      <vt:lpstr>Slide 25</vt:lpstr>
      <vt:lpstr>Loffler endocarditis</vt:lpstr>
      <vt:lpstr>Slide 27</vt:lpstr>
      <vt:lpstr>Role of Eosinophils</vt:lpstr>
      <vt:lpstr>Ventricular chamber affected..</vt:lpstr>
      <vt:lpstr>CLINICAL MANIFESTATIONS</vt:lpstr>
      <vt:lpstr>RV EMF</vt:lpstr>
      <vt:lpstr>Slide 32</vt:lpstr>
      <vt:lpstr>Slide 33</vt:lpstr>
      <vt:lpstr>Slide 34</vt:lpstr>
      <vt:lpstr>A comparison of the clinical and cardiological features of endomyocardial disease in temperate and tropical regions</vt:lpstr>
      <vt:lpstr>Slide 36</vt:lpstr>
      <vt:lpstr>Slide 37</vt:lpstr>
      <vt:lpstr>Slide 38</vt:lpstr>
      <vt:lpstr>Slide 39</vt:lpstr>
      <vt:lpstr>Clinical course</vt:lpstr>
      <vt:lpstr>Slide 41</vt:lpstr>
      <vt:lpstr>CXR</vt:lpstr>
      <vt:lpstr>Slide 43</vt:lpstr>
      <vt:lpstr>Echo features</vt:lpstr>
      <vt:lpstr>Slide 45</vt:lpstr>
      <vt:lpstr>Slide 46</vt:lpstr>
      <vt:lpstr>Slide 47</vt:lpstr>
      <vt:lpstr>Slide 48</vt:lpstr>
      <vt:lpstr>Echo staging</vt:lpstr>
      <vt:lpstr>Slide 50</vt:lpstr>
      <vt:lpstr>Cardiac catheterization</vt:lpstr>
      <vt:lpstr>Diastolic dip and plateau</vt:lpstr>
      <vt:lpstr>Angiography  Characteristic obliteration of the apex of the involved ventricle(s) with varying degree of AV valve regurgitation   </vt:lpstr>
      <vt:lpstr>          Clenched Fist appearance</vt:lpstr>
      <vt:lpstr>Cardiovascular magnetic resonance imaging </vt:lpstr>
      <vt:lpstr>Slide 56</vt:lpstr>
      <vt:lpstr>Slide 57</vt:lpstr>
      <vt:lpstr>PROGNOSIS AND MANAGEMENT</vt:lpstr>
      <vt:lpstr>Medical therapy </vt:lpstr>
      <vt:lpstr>Surgery</vt:lpstr>
      <vt:lpstr>Slide 61</vt:lpstr>
      <vt:lpstr>Slide 62</vt:lpstr>
      <vt:lpstr>Slide 63</vt:lpstr>
      <vt:lpstr>Slide 64</vt:lpstr>
      <vt:lpstr>Slide 65</vt:lpstr>
      <vt:lpstr>Changing natural history of EMF</vt:lpstr>
      <vt:lpstr>Slide 67</vt:lpstr>
      <vt:lpstr>Slide 68</vt:lpstr>
      <vt:lpstr>Slide 69</vt:lpstr>
      <vt:lpstr>Future directions…</vt:lpstr>
      <vt:lpstr>Slide 71</vt:lpstr>
      <vt:lpstr>Slide 72</vt:lpstr>
      <vt:lpstr>Slide 73</vt:lpstr>
      <vt:lpstr>Slide 74</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ENDOMYOCARDIAL FIBROSIS</dc:title>
  <dc:creator>o</dc:creator>
  <cp:lastModifiedBy>Windows User</cp:lastModifiedBy>
  <cp:revision>82</cp:revision>
  <dcterms:created xsi:type="dcterms:W3CDTF">2006-08-16T00:00:00Z</dcterms:created>
  <dcterms:modified xsi:type="dcterms:W3CDTF">2017-02-16T06:35:52Z</dcterms:modified>
</cp:coreProperties>
</file>